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59.png" ContentType="image/png"/>
  <Override PartName="/ppt/media/image3.png" ContentType="image/png"/>
  <Override PartName="/ppt/media/image28.png" ContentType="image/png"/>
  <Override PartName="/ppt/media/image1.jpeg" ContentType="image/jpeg"/>
  <Override PartName="/ppt/media/image58.png" ContentType="image/png"/>
  <Override PartName="/ppt/media/image2.png" ContentType="image/png"/>
  <Override PartName="/ppt/media/image70.png" ContentType="image/png"/>
  <Override PartName="/ppt/media/image4.png" ContentType="image/png"/>
  <Override PartName="/ppt/media/image71.png" ContentType="image/png"/>
  <Override PartName="/ppt/media/image5.png" ContentType="image/png"/>
  <Override PartName="/ppt/media/image6.png" ContentType="image/png"/>
  <Override PartName="/ppt/media/image73.png" ContentType="image/png"/>
  <Override PartName="/ppt/media/image7.png" ContentType="image/png"/>
  <Override PartName="/ppt/media/image74.png" ContentType="image/png"/>
  <Override PartName="/ppt/media/image8.png" ContentType="image/png"/>
  <Override PartName="/ppt/media/image75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34.gif" ContentType="image/gif"/>
  <Override PartName="/ppt/media/image13.png" ContentType="image/png"/>
  <Override PartName="/ppt/media/image14.png" ContentType="image/png"/>
  <Override PartName="/ppt/media/image15.png" ContentType="image/png"/>
  <Override PartName="/ppt/media/image63.jpeg" ContentType="image/jpeg"/>
  <Override PartName="/ppt/media/image16.png" ContentType="image/png"/>
  <Override PartName="/ppt/media/image17.png" ContentType="image/png"/>
  <Override PartName="/ppt/media/image18.gif" ContentType="image/gif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64.jpeg" ContentType="image/jpeg"/>
  <Override PartName="/ppt/media/image26.png" ContentType="image/png"/>
  <Override PartName="/ppt/media/image27.png" ContentType="image/png"/>
  <Override PartName="/ppt/media/image2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5.png" ContentType="image/png"/>
  <Override PartName="/ppt/media/image36.png" ContentType="image/png"/>
  <Override PartName="/ppt/media/image37.png" ContentType="image/png"/>
  <Override PartName="/ppt/media/image38.png" ContentType="image/png"/>
  <Override PartName="/ppt/media/image39.png" ContentType="image/png"/>
  <Override PartName="/ppt/media/image40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60.png" ContentType="image/png"/>
  <Override PartName="/ppt/media/image44.jpeg" ContentType="image/jpeg"/>
  <Override PartName="/ppt/media/image45.png" ContentType="image/png"/>
  <Override PartName="/ppt/media/image46.png" ContentType="image/png"/>
  <Override PartName="/ppt/media/image47.png" ContentType="image/png"/>
  <Override PartName="/ppt/media/image48.png" ContentType="image/png"/>
  <Override PartName="/ppt/media/image49.png" ContentType="image/png"/>
  <Override PartName="/ppt/media/image50.png" ContentType="image/png"/>
  <Override PartName="/ppt/media/image51.png" ContentType="image/png"/>
  <Override PartName="/ppt/media/image52.png" ContentType="image/png"/>
  <Override PartName="/ppt/media/image53.png" ContentType="image/png"/>
  <Override PartName="/ppt/media/image54.png" ContentType="image/png"/>
  <Override PartName="/ppt/media/image55.png" ContentType="image/png"/>
  <Override PartName="/ppt/media/image56.png" ContentType="image/png"/>
  <Override PartName="/ppt/media/image57.png" ContentType="image/png"/>
  <Override PartName="/ppt/media/image61.png" ContentType="image/png"/>
  <Override PartName="/ppt/media/image62.png" ContentType="image/png"/>
  <Override PartName="/ppt/media/image65.png" ContentType="image/png"/>
  <Override PartName="/ppt/media/image66.png" ContentType="image/png"/>
  <Override PartName="/ppt/media/image67.png" ContentType="image/png"/>
  <Override PartName="/ppt/media/image68.png" ContentType="image/png"/>
  <Override PartName="/ppt/media/image69.png" ContentType="image/png"/>
  <Override PartName="/ppt/media/image72.jpeg" ContentType="image/jpeg"/>
  <Override PartName="/ppt/media/image76.png" ContentType="image/png"/>
  <Override PartName="/ppt/media/image77.png" ContentType="image/png"/>
  <Override PartName="/ppt/media/image78.png" ContentType="image/png"/>
  <Override PartName="/ppt/media/image79.png" ContentType="image/png"/>
  <Override PartName="/ppt/media/image80.png" ContentType="image/png"/>
  <Override PartName="/ppt/media/image81.png" ContentType="image/png"/>
  <Override PartName="/ppt/media/image82.png" ContentType="image/png"/>
  <Override PartName="/ppt/media/image83.png" ContentType="image/png"/>
  <Override PartName="/ppt/media/image84.png" ContentType="image/png"/>
  <Override PartName="/ppt/media/image85.png" ContentType="image/png"/>
  <Override PartName="/ppt/media/image86.png" ContentType="image/png"/>
  <Override PartName="/ppt/media/image87.png" ContentType="image/png"/>
  <Override PartName="/ppt/media/image88.png" ContentType="image/png"/>
  <Override PartName="/ppt/media/image89.png" ContentType="image/png"/>
  <Override PartName="/ppt/media/image90.png" ContentType="image/png"/>
  <Override PartName="/ppt/media/image91.png" ContentType="image/png"/>
  <Override PartName="/ppt/media/image92.png" ContentType="image/png"/>
  <Override PartName="/ppt/media/image93.png" ContentType="image/png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_rels/presentation.xml.rels" ContentType="application/vnd.openxmlformats-package.relationships+xml"/>
  <Override PartName="/ppt/slides/slide26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_rels/slide53.xml.rels" ContentType="application/vnd.openxmlformats-package.relationships+xml"/>
  <Override PartName="/ppt/slides/_rels/slide9.xml.rels" ContentType="application/vnd.openxmlformats-package.relationships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38.xml.rels" ContentType="application/vnd.openxmlformats-package.relationships+xml"/>
  <Override PartName="/ppt/slides/_rels/slide4.xml.rels" ContentType="application/vnd.openxmlformats-package.relationships+xml"/>
  <Override PartName="/ppt/slides/_rels/slide39.xml.rels" ContentType="application/vnd.openxmlformats-package.relationships+xml"/>
  <Override PartName="/ppt/slides/_rels/slide5.xml.rels" ContentType="application/vnd.openxmlformats-package.relationships+xml"/>
  <Override PartName="/ppt/slides/_rels/slide50.xml.rels" ContentType="application/vnd.openxmlformats-package.relationships+xml"/>
  <Override PartName="/ppt/slides/_rels/slide6.xml.rels" ContentType="application/vnd.openxmlformats-package.relationships+xml"/>
  <Override PartName="/ppt/slides/_rels/slide51.xml.rels" ContentType="application/vnd.openxmlformats-package.relationships+xml"/>
  <Override PartName="/ppt/slides/_rels/slide7.xml.rels" ContentType="application/vnd.openxmlformats-package.relationships+xml"/>
  <Override PartName="/ppt/slides/_rels/slide52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42.xml.rels" ContentType="application/vnd.openxmlformats-package.relationships+xml"/>
  <Override PartName="/ppt/slides/_rels/slide43.xml.rels" ContentType="application/vnd.openxmlformats-package.relationships+xml"/>
  <Override PartName="/ppt/slides/_rels/slide44.xml.rels" ContentType="application/vnd.openxmlformats-package.relationships+xml"/>
  <Override PartName="/ppt/slides/_rels/slide45.xml.rels" ContentType="application/vnd.openxmlformats-package.relationships+xml"/>
  <Override PartName="/ppt/slides/_rels/slide46.xml.rels" ContentType="application/vnd.openxmlformats-package.relationships+xml"/>
  <Override PartName="/ppt/slides/_rels/slide47.xml.rels" ContentType="application/vnd.openxmlformats-package.relationships+xml"/>
  <Override PartName="/ppt/slides/_rels/slide48.xml.rels" ContentType="application/vnd.openxmlformats-package.relationships+xml"/>
  <Override PartName="/ppt/slides/_rels/slide49.xml.rels" ContentType="application/vnd.openxmlformats-package.relationships+xml"/>
  <Override PartName="/ppt/slides/_rels/slide54.xml.rels" ContentType="application/vnd.openxmlformats-package.relationships+xml"/>
  <Override PartName="/ppt/slides/_rels/slide55.xml.rels" ContentType="application/vnd.openxmlformats-package.relationships+xml"/>
  <Override PartName="/ppt/slides/_rels/slide56.xml.rels" ContentType="application/vnd.openxmlformats-package.relationships+xml"/>
  <Override PartName="/ppt/slides/_rels/slide57.xml.rels" ContentType="application/vnd.openxmlformats-package.relationships+xml"/>
  <Override PartName="/ppt/slides/_rels/slide58.xml.rels" ContentType="application/vnd.openxmlformats-package.relationships+xml"/>
  <Override PartName="/ppt/slides/_rels/slide59.xml.rels" ContentType="application/vnd.openxmlformats-package.relationships+xml"/>
  <Override PartName="/ppt/slides/_rels/slide60.xml.rels" ContentType="application/vnd.openxmlformats-package.relationships+xml"/>
  <Override PartName="/ppt/slides/_rels/slide61.xml.rels" ContentType="application/vnd.openxmlformats-package.relationships+xml"/>
  <Override PartName="/ppt/slides/_rels/slide62.xml.rels" ContentType="application/vnd.openxmlformats-package.relationships+xml"/>
  <Override PartName="/ppt/slides/_rels/slide63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</p:sldIdLst>
  <p:sldSz cx="12192000" cy="685800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Relationship Id="rId47" Type="http://schemas.openxmlformats.org/officeDocument/2006/relationships/slide" Target="slides/slide43.xml"/><Relationship Id="rId48" Type="http://schemas.openxmlformats.org/officeDocument/2006/relationships/slide" Target="slides/slide44.xml"/><Relationship Id="rId49" Type="http://schemas.openxmlformats.org/officeDocument/2006/relationships/slide" Target="slides/slide45.xml"/><Relationship Id="rId50" Type="http://schemas.openxmlformats.org/officeDocument/2006/relationships/slide" Target="slides/slide46.xml"/><Relationship Id="rId51" Type="http://schemas.openxmlformats.org/officeDocument/2006/relationships/slide" Target="slides/slide47.xml"/><Relationship Id="rId52" Type="http://schemas.openxmlformats.org/officeDocument/2006/relationships/slide" Target="slides/slide48.xml"/><Relationship Id="rId53" Type="http://schemas.openxmlformats.org/officeDocument/2006/relationships/slide" Target="slides/slide49.xml"/><Relationship Id="rId54" Type="http://schemas.openxmlformats.org/officeDocument/2006/relationships/slide" Target="slides/slide50.xml"/><Relationship Id="rId55" Type="http://schemas.openxmlformats.org/officeDocument/2006/relationships/slide" Target="slides/slide51.xml"/><Relationship Id="rId56" Type="http://schemas.openxmlformats.org/officeDocument/2006/relationships/slide" Target="slides/slide52.xml"/><Relationship Id="rId57" Type="http://schemas.openxmlformats.org/officeDocument/2006/relationships/slide" Target="slides/slide53.xml"/><Relationship Id="rId58" Type="http://schemas.openxmlformats.org/officeDocument/2006/relationships/slide" Target="slides/slide54.xml"/><Relationship Id="rId59" Type="http://schemas.openxmlformats.org/officeDocument/2006/relationships/slide" Target="slides/slide55.xml"/><Relationship Id="rId60" Type="http://schemas.openxmlformats.org/officeDocument/2006/relationships/slide" Target="slides/slide56.xml"/><Relationship Id="rId61" Type="http://schemas.openxmlformats.org/officeDocument/2006/relationships/slide" Target="slides/slide57.xml"/><Relationship Id="rId62" Type="http://schemas.openxmlformats.org/officeDocument/2006/relationships/slide" Target="slides/slide58.xml"/><Relationship Id="rId63" Type="http://schemas.openxmlformats.org/officeDocument/2006/relationships/slide" Target="slides/slide59.xml"/><Relationship Id="rId64" Type="http://schemas.openxmlformats.org/officeDocument/2006/relationships/slide" Target="slides/slide60.xml"/><Relationship Id="rId65" Type="http://schemas.openxmlformats.org/officeDocument/2006/relationships/slide" Target="slides/slide61.xml"/><Relationship Id="rId66" Type="http://schemas.openxmlformats.org/officeDocument/2006/relationships/slide" Target="slides/slide62.xml"/><Relationship Id="rId67" Type="http://schemas.openxmlformats.org/officeDocument/2006/relationships/slide" Target="slides/slide6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213480" y="936360"/>
            <a:ext cx="11795400" cy="3497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subTitle"/>
          </p:nvPr>
        </p:nvSpPr>
        <p:spPr>
          <a:xfrm>
            <a:off x="213480" y="936360"/>
            <a:ext cx="11795400" cy="3497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subTitle"/>
          </p:nvPr>
        </p:nvSpPr>
        <p:spPr>
          <a:xfrm>
            <a:off x="213480" y="936360"/>
            <a:ext cx="11795400" cy="3497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lIns="0" rIns="0" tIns="0" bIns="0" anchor="ctr"/>
          <a:p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6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7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ortada-01.jpg" descr=""/>
          <p:cNvPicPr/>
          <p:nvPr/>
        </p:nvPicPr>
        <p:blipFill>
          <a:blip r:embed="rId2"/>
          <a:srcRect l="0" t="442" r="0" b="442"/>
          <a:stretch/>
        </p:blipFill>
        <p:spPr>
          <a:xfrm>
            <a:off x="3039120" y="0"/>
            <a:ext cx="9219240" cy="6872040"/>
          </a:xfrm>
          <a:prstGeom prst="rect">
            <a:avLst/>
          </a:prstGeom>
          <a:ln w="3240">
            <a:noFill/>
          </a:ln>
        </p:spPr>
      </p:pic>
      <p:pic>
        <p:nvPicPr>
          <p:cNvPr id="1" name="Imagen 8" descr=""/>
          <p:cNvPicPr/>
          <p:nvPr/>
        </p:nvPicPr>
        <p:blipFill>
          <a:blip r:embed="rId3"/>
          <a:srcRect l="0" t="3407" r="0" b="2001"/>
          <a:stretch/>
        </p:blipFill>
        <p:spPr>
          <a:xfrm>
            <a:off x="0" y="14400"/>
            <a:ext cx="12258360" cy="6857640"/>
          </a:xfrm>
          <a:prstGeom prst="rect">
            <a:avLst/>
          </a:prstGeom>
          <a:ln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/>
          <a:p>
            <a:pPr algn="ctr">
              <a:lnSpc>
                <a:spcPct val="90000"/>
              </a:lnSpc>
            </a:pPr>
            <a:r>
              <a:rPr b="0" lang="es-CL" sz="6000" spc="-1" strike="noStrike">
                <a:solidFill>
                  <a:srgbClr val="92d050"/>
                </a:solidFill>
                <a:latin typeface="Calibri Light"/>
              </a:rPr>
              <a:t>Haga clic para modificar el estilo de título del patrón</a:t>
            </a:r>
            <a:endParaRPr b="0" lang="es-CL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49578482-3600-4505-9D04-DDECBDFB72D4}" type="datetime1">
              <a:rPr b="0" lang="en-US" sz="1200" spc="-1" strike="noStrike">
                <a:solidFill>
                  <a:srgbClr val="8b8b8b"/>
                </a:solidFill>
                <a:latin typeface="Calibri"/>
              </a:rPr>
              <a:t>06/08/2019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1F1B6303-9C01-4E2C-A89C-4F490335AC04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3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Pulse para editar el formato de esquema del texto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CL" sz="2000" spc="-1" strike="noStrike">
                <a:solidFill>
                  <a:srgbClr val="000000"/>
                </a:solidFill>
                <a:latin typeface="Calibri"/>
              </a:rPr>
              <a:t>Segundo nivel del esquema</a:t>
            </a:r>
            <a:endParaRPr b="0" lang="es-CL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CL" sz="1800" spc="-1" strike="noStrike">
                <a:solidFill>
                  <a:srgbClr val="000000"/>
                </a:solidFill>
                <a:latin typeface="Calibri"/>
              </a:rPr>
              <a:t>Tercer nivel del esquema</a:t>
            </a:r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CL" sz="1800" spc="-1" strike="noStrike">
                <a:solidFill>
                  <a:srgbClr val="000000"/>
                </a:solidFill>
                <a:latin typeface="Calibri"/>
              </a:rPr>
              <a:t>Cuarto nivel del esquema</a:t>
            </a:r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CL" sz="2000" spc="-1" strike="noStrike">
                <a:solidFill>
                  <a:srgbClr val="000000"/>
                </a:solidFill>
                <a:latin typeface="Calibri"/>
              </a:rPr>
              <a:t>Quinto nivel del esquema</a:t>
            </a:r>
            <a:endParaRPr b="0" lang="es-CL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CL" sz="2000" spc="-1" strike="noStrike">
                <a:solidFill>
                  <a:srgbClr val="000000"/>
                </a:solidFill>
                <a:latin typeface="Calibri"/>
              </a:rPr>
              <a:t>Sexto nivel del esquema</a:t>
            </a:r>
            <a:endParaRPr b="0" lang="es-CL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CL" sz="2000" spc="-1" strike="noStrike">
                <a:solidFill>
                  <a:srgbClr val="000000"/>
                </a:solidFill>
                <a:latin typeface="Calibri"/>
              </a:rPr>
              <a:t>Séptimo nivel del esquema</a:t>
            </a:r>
            <a:endParaRPr b="0" lang="es-CL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196200" y="921600"/>
            <a:ext cx="11647080" cy="768600"/>
          </a:xfrm>
          <a:prstGeom prst="rect">
            <a:avLst/>
          </a:prstGeom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Haga clic para modificar el estilo de título del patrón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Haga clic para modificar los estilos de texto del patrón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Segundo nivel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000" spc="-1" strike="noStrike">
                <a:solidFill>
                  <a:srgbClr val="000000"/>
                </a:solidFill>
                <a:latin typeface="Calibri"/>
              </a:rPr>
              <a:t>Tercer nivel</a:t>
            </a:r>
            <a:endParaRPr b="0" lang="es-CL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1800" spc="-1" strike="noStrike">
                <a:solidFill>
                  <a:srgbClr val="000000"/>
                </a:solidFill>
                <a:latin typeface="Calibri"/>
              </a:rPr>
              <a:t>Cuarto nivel</a:t>
            </a:r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1800" spc="-1" strike="noStrike">
                <a:solidFill>
                  <a:srgbClr val="000000"/>
                </a:solidFill>
                <a:latin typeface="Calibri"/>
              </a:rPr>
              <a:t>Quinto nivel</a:t>
            </a:r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Haga clic para modificar los estilos de texto del patrón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Segundo nivel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000" spc="-1" strike="noStrike">
                <a:solidFill>
                  <a:srgbClr val="000000"/>
                </a:solidFill>
                <a:latin typeface="Calibri"/>
              </a:rPr>
              <a:t>Tercer nivel</a:t>
            </a:r>
            <a:endParaRPr b="0" lang="es-CL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1800" spc="-1" strike="noStrike">
                <a:solidFill>
                  <a:srgbClr val="000000"/>
                </a:solidFill>
                <a:latin typeface="Calibri"/>
              </a:rPr>
              <a:t>Cuarto nivel</a:t>
            </a:r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1800" spc="-1" strike="noStrike">
                <a:solidFill>
                  <a:srgbClr val="000000"/>
                </a:solidFill>
                <a:latin typeface="Calibri"/>
              </a:rPr>
              <a:t>Quinto nivel</a:t>
            </a:r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63E253F3-2AE1-4F20-B288-6279AA5DA328}" type="datetime1">
              <a:rPr b="0" lang="en-US" sz="1200" spc="-1" strike="noStrike">
                <a:solidFill>
                  <a:srgbClr val="8b8b8b"/>
                </a:solidFill>
                <a:latin typeface="Calibri"/>
              </a:rPr>
              <a:t>06/08/2019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A872EFE9-8DA4-43F0-86F5-7639AAEC08B7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1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49" name="Imagen 9" descr=""/>
          <p:cNvPicPr/>
          <p:nvPr/>
        </p:nvPicPr>
        <p:blipFill>
          <a:blip r:embed="rId2"/>
          <a:stretch/>
        </p:blipFill>
        <p:spPr>
          <a:xfrm>
            <a:off x="0" y="0"/>
            <a:ext cx="12191760" cy="741960"/>
          </a:xfrm>
          <a:prstGeom prst="rect">
            <a:avLst/>
          </a:prstGeom>
          <a:ln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213480" y="936360"/>
            <a:ext cx="11795400" cy="754200"/>
          </a:xfrm>
          <a:prstGeom prst="rect">
            <a:avLst/>
          </a:prstGeom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Haga clic para modificar el estilo de título del patrón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Haga clic para modificar los estilos de texto del patrón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Segundo nivel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000" spc="-1" strike="noStrike">
                <a:solidFill>
                  <a:srgbClr val="000000"/>
                </a:solidFill>
                <a:latin typeface="Calibri"/>
              </a:rPr>
              <a:t>Tercer nivel</a:t>
            </a:r>
            <a:endParaRPr b="0" lang="es-CL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1800" spc="-1" strike="noStrike">
                <a:solidFill>
                  <a:srgbClr val="000000"/>
                </a:solidFill>
                <a:latin typeface="Calibri"/>
              </a:rPr>
              <a:t>Cuarto nivel</a:t>
            </a:r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1800" spc="-1" strike="noStrike">
                <a:solidFill>
                  <a:srgbClr val="000000"/>
                </a:solidFill>
                <a:latin typeface="Calibri"/>
              </a:rPr>
              <a:t>Quinto nivel</a:t>
            </a:r>
            <a:endParaRPr b="0" lang="es-C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EAA3A2A9-C102-4086-97F3-2D7754C99859}" type="datetime1">
              <a:rPr b="0" lang="en-US" sz="1200" spc="-1" strike="noStrike">
                <a:solidFill>
                  <a:srgbClr val="8b8b8b"/>
                </a:solidFill>
                <a:latin typeface="Calibri"/>
              </a:rPr>
              <a:t>06/08/2019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90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51123E8D-187F-4711-8828-6A6A397E8544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91" name="Imagen 7" descr=""/>
          <p:cNvPicPr/>
          <p:nvPr/>
        </p:nvPicPr>
        <p:blipFill>
          <a:blip r:embed="rId2"/>
          <a:stretch/>
        </p:blipFill>
        <p:spPr>
          <a:xfrm>
            <a:off x="0" y="0"/>
            <a:ext cx="12191760" cy="741960"/>
          </a:xfrm>
          <a:prstGeom prst="rect">
            <a:avLst/>
          </a:prstGeom>
          <a:ln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6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2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2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2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2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2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8.gif"/><Relationship Id="rId2" Type="http://schemas.openxmlformats.org/officeDocument/2006/relationships/slideLayout" Target="../slideLayouts/slideLayout2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slideLayout" Target="../slideLayouts/slideLayout2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2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png"/><Relationship Id="rId3" Type="http://schemas.openxmlformats.org/officeDocument/2006/relationships/slideLayout" Target="../slideLayouts/slideLayout2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5.png"/><Relationship Id="rId3" Type="http://schemas.openxmlformats.org/officeDocument/2006/relationships/slideLayout" Target="../slideLayouts/slideLayout25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slideLayout" Target="../slideLayouts/slideLayout16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25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0.png"/><Relationship Id="rId3" Type="http://schemas.openxmlformats.org/officeDocument/2006/relationships/slideLayout" Target="../slideLayouts/slideLayout25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1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slideLayout" Target="../slideLayouts/slideLayout25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34.gif"/><Relationship Id="rId2" Type="http://schemas.openxmlformats.org/officeDocument/2006/relationships/slideLayout" Target="../slideLayouts/slideLayout25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slideLayout" Target="../slideLayouts/slideLayout25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image" Target="../media/image38.png"/><Relationship Id="rId3" Type="http://schemas.openxmlformats.org/officeDocument/2006/relationships/slideLayout" Target="../slideLayouts/slideLayout2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44.jpeg"/><Relationship Id="rId7" Type="http://schemas.openxmlformats.org/officeDocument/2006/relationships/image" Target="../media/image45.png"/><Relationship Id="rId8" Type="http://schemas.openxmlformats.org/officeDocument/2006/relationships/slideLayout" Target="../slideLayouts/slideLayout25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7.png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slideLayout" Target="../slideLayouts/slideLayout25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50.png"/><Relationship Id="rId2" Type="http://schemas.openxmlformats.org/officeDocument/2006/relationships/image" Target="../media/image51.png"/><Relationship Id="rId3" Type="http://schemas.openxmlformats.org/officeDocument/2006/relationships/slideLayout" Target="../slideLayouts/slideLayout25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slideLayout" Target="../slideLayouts/slideLayout25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56.png"/><Relationship Id="rId2" Type="http://schemas.openxmlformats.org/officeDocument/2006/relationships/slideLayout" Target="../slideLayouts/slideLayout25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slideLayout" Target="../slideLayouts/slideLayout25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58.png"/><Relationship Id="rId2" Type="http://schemas.openxmlformats.org/officeDocument/2006/relationships/slideLayout" Target="../slideLayouts/slideLayout25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59.png"/><Relationship Id="rId2" Type="http://schemas.openxmlformats.org/officeDocument/2006/relationships/slideLayout" Target="../slideLayouts/slideLayout25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60.png"/><Relationship Id="rId2" Type="http://schemas.openxmlformats.org/officeDocument/2006/relationships/slideLayout" Target="../slideLayouts/slideLayout25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61.png"/><Relationship Id="rId2" Type="http://schemas.openxmlformats.org/officeDocument/2006/relationships/image" Target="../media/image62.png"/><Relationship Id="rId3" Type="http://schemas.openxmlformats.org/officeDocument/2006/relationships/image" Target="../media/image63.jpeg"/><Relationship Id="rId4" Type="http://schemas.openxmlformats.org/officeDocument/2006/relationships/image" Target="../media/image64.jpeg"/><Relationship Id="rId5" Type="http://schemas.openxmlformats.org/officeDocument/2006/relationships/image" Target="../media/image65.png"/><Relationship Id="rId6" Type="http://schemas.openxmlformats.org/officeDocument/2006/relationships/image" Target="../media/image66.png"/><Relationship Id="rId7" Type="http://schemas.openxmlformats.org/officeDocument/2006/relationships/slideLayout" Target="../slideLayouts/slideLayout25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67.png"/><Relationship Id="rId2" Type="http://schemas.openxmlformats.org/officeDocument/2006/relationships/image" Target="../media/image68.png"/><Relationship Id="rId3" Type="http://schemas.openxmlformats.org/officeDocument/2006/relationships/slideLayout" Target="../slideLayouts/slideLayout25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69.png"/><Relationship Id="rId2" Type="http://schemas.openxmlformats.org/officeDocument/2006/relationships/image" Target="../media/image70.png"/><Relationship Id="rId3" Type="http://schemas.openxmlformats.org/officeDocument/2006/relationships/image" Target="../media/image71.png"/><Relationship Id="rId4" Type="http://schemas.openxmlformats.org/officeDocument/2006/relationships/slideLayout" Target="../slideLayouts/slideLayout25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72.jpeg"/><Relationship Id="rId2" Type="http://schemas.openxmlformats.org/officeDocument/2006/relationships/image" Target="../media/image73.png"/><Relationship Id="rId3" Type="http://schemas.openxmlformats.org/officeDocument/2006/relationships/slideLayout" Target="../slideLayouts/slideLayout25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74.png"/><Relationship Id="rId2" Type="http://schemas.openxmlformats.org/officeDocument/2006/relationships/image" Target="../media/image75.png"/><Relationship Id="rId3" Type="http://schemas.openxmlformats.org/officeDocument/2006/relationships/image" Target="../media/image76.png"/><Relationship Id="rId4" Type="http://schemas.openxmlformats.org/officeDocument/2006/relationships/image" Target="../media/image77.png"/><Relationship Id="rId5" Type="http://schemas.openxmlformats.org/officeDocument/2006/relationships/slideLayout" Target="../slideLayouts/slideLayout25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78.png"/><Relationship Id="rId2" Type="http://schemas.openxmlformats.org/officeDocument/2006/relationships/image" Target="../media/image79.png"/><Relationship Id="rId3" Type="http://schemas.openxmlformats.org/officeDocument/2006/relationships/image" Target="../media/image80.png"/><Relationship Id="rId4" Type="http://schemas.openxmlformats.org/officeDocument/2006/relationships/image" Target="../media/image81.png"/><Relationship Id="rId5" Type="http://schemas.openxmlformats.org/officeDocument/2006/relationships/image" Target="../media/image82.png"/><Relationship Id="rId6" Type="http://schemas.openxmlformats.org/officeDocument/2006/relationships/image" Target="../media/image83.png"/><Relationship Id="rId7" Type="http://schemas.openxmlformats.org/officeDocument/2006/relationships/image" Target="../media/image84.png"/><Relationship Id="rId8" Type="http://schemas.openxmlformats.org/officeDocument/2006/relationships/slideLayout" Target="../slideLayouts/slideLayout25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image" Target="../media/image85.png"/><Relationship Id="rId2" Type="http://schemas.openxmlformats.org/officeDocument/2006/relationships/image" Target="../media/image86.png"/><Relationship Id="rId3" Type="http://schemas.openxmlformats.org/officeDocument/2006/relationships/slideLayout" Target="../slideLayouts/slideLayout25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image" Target="../media/image87.png"/><Relationship Id="rId2" Type="http://schemas.openxmlformats.org/officeDocument/2006/relationships/slideLayout" Target="../slideLayouts/slideLayout25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image" Target="../media/image88.png"/><Relationship Id="rId2" Type="http://schemas.openxmlformats.org/officeDocument/2006/relationships/slideLayout" Target="../slideLayouts/slideLayout25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61.xml.rels><?xml version="1.0" encoding="UTF-8"?>
<Relationships xmlns="http://schemas.openxmlformats.org/package/2006/relationships"><Relationship Id="rId1" Type="http://schemas.openxmlformats.org/officeDocument/2006/relationships/image" Target="../media/image89.png"/><Relationship Id="rId2" Type="http://schemas.openxmlformats.org/officeDocument/2006/relationships/image" Target="../media/image90.png"/><Relationship Id="rId3" Type="http://schemas.openxmlformats.org/officeDocument/2006/relationships/image" Target="../media/image91.png"/><Relationship Id="rId4" Type="http://schemas.openxmlformats.org/officeDocument/2006/relationships/image" Target="../media/image92.png"/><Relationship Id="rId5" Type="http://schemas.openxmlformats.org/officeDocument/2006/relationships/slideLayout" Target="../slideLayouts/slideLayout25.xml"/>
</Relationships>
</file>

<file path=ppt/slides/_rels/slide62.xml.rels><?xml version="1.0" encoding="UTF-8"?>
<Relationships xmlns="http://schemas.openxmlformats.org/package/2006/relationships"><Relationship Id="rId1" Type="http://schemas.openxmlformats.org/officeDocument/2006/relationships/image" Target="../media/image93.png"/><Relationship Id="rId2" Type="http://schemas.openxmlformats.org/officeDocument/2006/relationships/slideLayout" Target="../slideLayouts/slideLayout25.xml"/>
</Relationships>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ctr">
              <a:lnSpc>
                <a:spcPct val="90000"/>
              </a:lnSpc>
            </a:pPr>
            <a:r>
              <a:rPr b="0" lang="es-CL" sz="6000" spc="-1" strike="noStrike">
                <a:solidFill>
                  <a:srgbClr val="92d050"/>
                </a:solidFill>
                <a:latin typeface="Calibri Light"/>
              </a:rPr>
              <a:t>Malware en Chile</a:t>
            </a:r>
            <a:endParaRPr b="0" lang="es-CL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" name="TextShape 2"/>
          <p:cNvSpPr txBox="1"/>
          <p:nvPr/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Del email al compromiso de la red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130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131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C1B02262-C1B4-410C-BD3F-7E63A4BE7E3A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extShape 1"/>
          <p:cNvSpPr txBox="1"/>
          <p:nvPr/>
        </p:nvSpPr>
        <p:spPr>
          <a:xfrm>
            <a:off x="196200" y="921600"/>
            <a:ext cx="11647080" cy="7686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Quién soy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3" name="TextShape 2"/>
          <p:cNvSpPr txBox="1"/>
          <p:nvPr/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MSc Computing and Security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OSCP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Experiencia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eCommerce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Gobierno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Telco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Fundaciones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Comunidades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135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4D38C46F-BA8F-4CDC-A9E7-90C25FDFC5A2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136" name="Marcador de contenido 7" descr=""/>
          <p:cNvPicPr/>
          <p:nvPr/>
        </p:nvPicPr>
        <p:blipFill>
          <a:blip r:embed="rId1"/>
          <a:stretch/>
        </p:blipFill>
        <p:spPr>
          <a:xfrm>
            <a:off x="7560360" y="1825560"/>
            <a:ext cx="2404800" cy="43509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Temario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8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Email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Ejemplos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Protecciones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Campañas maliciosas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Emotet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N40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Actividad Noticiosa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140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18671757-B1BE-4D81-988B-9FE7A5528281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Emails “maliciosos”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2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144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EAF4015C-5E1D-45EA-B717-110540AFE4C6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145" name="Marcador de contenido 9" descr=""/>
          <p:cNvPicPr/>
          <p:nvPr/>
        </p:nvPicPr>
        <p:blipFill>
          <a:blip r:embed="rId1"/>
          <a:stretch/>
        </p:blipFill>
        <p:spPr>
          <a:xfrm>
            <a:off x="2362320" y="2757240"/>
            <a:ext cx="3140280" cy="2178000"/>
          </a:xfrm>
          <a:prstGeom prst="rect">
            <a:avLst/>
          </a:prstGeom>
          <a:ln>
            <a:noFill/>
          </a:ln>
        </p:spPr>
      </p:pic>
      <p:pic>
        <p:nvPicPr>
          <p:cNvPr id="146" name="Marcador de contenido 11" descr=""/>
          <p:cNvPicPr/>
          <p:nvPr/>
        </p:nvPicPr>
        <p:blipFill>
          <a:blip r:embed="rId2"/>
          <a:stretch/>
        </p:blipFill>
        <p:spPr>
          <a:xfrm>
            <a:off x="6630120" y="2173320"/>
            <a:ext cx="3269520" cy="3437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“</a:t>
            </a: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Analizando”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9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150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9DA688D7-A148-4CC7-A872-E3C021008EB9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151" name="Imagen 5" descr=""/>
          <p:cNvPicPr/>
          <p:nvPr/>
        </p:nvPicPr>
        <p:blipFill>
          <a:blip r:embed="rId1"/>
          <a:stretch/>
        </p:blipFill>
        <p:spPr>
          <a:xfrm>
            <a:off x="6404760" y="2656440"/>
            <a:ext cx="4039200" cy="2826000"/>
          </a:xfrm>
          <a:prstGeom prst="rect">
            <a:avLst/>
          </a:prstGeom>
          <a:ln>
            <a:noFill/>
          </a:ln>
        </p:spPr>
      </p:pic>
      <p:pic>
        <p:nvPicPr>
          <p:cNvPr id="152" name="Marcador de contenido 4" descr=""/>
          <p:cNvPicPr/>
          <p:nvPr/>
        </p:nvPicPr>
        <p:blipFill>
          <a:blip r:embed="rId2"/>
          <a:stretch/>
        </p:blipFill>
        <p:spPr>
          <a:xfrm>
            <a:off x="2544480" y="3345120"/>
            <a:ext cx="3016800" cy="1172520"/>
          </a:xfrm>
          <a:prstGeom prst="rect">
            <a:avLst/>
          </a:prstGeom>
          <a:ln>
            <a:noFill/>
          </a:ln>
        </p:spPr>
      </p:pic>
      <p:sp>
        <p:nvSpPr>
          <p:cNvPr id="153" name="CustomShape 5"/>
          <p:cNvSpPr/>
          <p:nvPr/>
        </p:nvSpPr>
        <p:spPr>
          <a:xfrm>
            <a:off x="6404760" y="4531680"/>
            <a:ext cx="2752560" cy="117720"/>
          </a:xfrm>
          <a:prstGeom prst="rect">
            <a:avLst/>
          </a:prstGeom>
          <a:noFill/>
          <a:ln w="38160"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4" name="CustomShape 6"/>
          <p:cNvSpPr/>
          <p:nvPr/>
        </p:nvSpPr>
        <p:spPr>
          <a:xfrm>
            <a:off x="6404760" y="5112000"/>
            <a:ext cx="2752560" cy="117720"/>
          </a:xfrm>
          <a:prstGeom prst="rect">
            <a:avLst/>
          </a:prstGeom>
          <a:noFill/>
          <a:ln w="38160"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5" name="CustomShape 7"/>
          <p:cNvSpPr/>
          <p:nvPr/>
        </p:nvSpPr>
        <p:spPr>
          <a:xfrm>
            <a:off x="6404760" y="3948120"/>
            <a:ext cx="3885120" cy="407160"/>
          </a:xfrm>
          <a:prstGeom prst="rect">
            <a:avLst/>
          </a:prstGeom>
          <a:noFill/>
          <a:ln w="38160"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6" name="CustomShape 8"/>
          <p:cNvSpPr/>
          <p:nvPr/>
        </p:nvSpPr>
        <p:spPr>
          <a:xfrm>
            <a:off x="6404760" y="4354920"/>
            <a:ext cx="3885120" cy="190800"/>
          </a:xfrm>
          <a:prstGeom prst="rect">
            <a:avLst/>
          </a:prstGeom>
          <a:noFill/>
          <a:ln w="38160"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9" dur="indefinite" restart="never" nodeType="tmRoot">
          <p:childTnLst>
            <p:seq>
              <p:cTn id="10" dur="indefinite" nodeType="mainSeq">
                <p:childTnLst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nodeType="with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¿Y las protecciones?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" name="TextShape 2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159" name="TextShape 3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C7F0DD14-013B-4628-964C-EEC146D34C5B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160" name="Marcador de contenido 11" descr=""/>
          <p:cNvPicPr/>
          <p:nvPr/>
        </p:nvPicPr>
        <p:blipFill>
          <a:blip r:embed="rId1"/>
          <a:stretch/>
        </p:blipFill>
        <p:spPr>
          <a:xfrm>
            <a:off x="838080" y="2209680"/>
            <a:ext cx="10515240" cy="3583080"/>
          </a:xfrm>
          <a:prstGeom prst="rect">
            <a:avLst/>
          </a:prstGeom>
          <a:ln>
            <a:noFill/>
          </a:ln>
        </p:spPr>
      </p:pic>
      <p:sp>
        <p:nvSpPr>
          <p:cNvPr id="161" name="CustomShape 4"/>
          <p:cNvSpPr/>
          <p:nvPr/>
        </p:nvSpPr>
        <p:spPr>
          <a:xfrm>
            <a:off x="628560" y="1747800"/>
            <a:ext cx="430380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464646"/>
                </a:solidFill>
                <a:latin typeface="Calibri"/>
                <a:ea typeface="DejaVu Sans"/>
              </a:rPr>
              <a:t>SPF: Sender Policy Framework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162" name="CustomShape 5"/>
          <p:cNvSpPr/>
          <p:nvPr/>
        </p:nvSpPr>
        <p:spPr>
          <a:xfrm>
            <a:off x="4943160" y="5783400"/>
            <a:ext cx="2162160" cy="272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200" spc="-1" strike="noStrike">
                <a:solidFill>
                  <a:srgbClr val="464646"/>
                </a:solidFill>
                <a:latin typeface="Calibri"/>
                <a:ea typeface="DejaVu Sans"/>
              </a:rPr>
              <a:t>https://mxtoolbox.com/spf.aspx</a:t>
            </a:r>
            <a:endParaRPr b="0" lang="en-US" sz="1200" spc="-1" strike="noStrike">
              <a:latin typeface="Arial"/>
            </a:endParaRPr>
          </a:p>
        </p:txBody>
      </p:sp>
    </p:spTree>
  </p:cSld>
  <p:timing>
    <p:tnLst>
      <p:par>
        <p:cTn id="31" dur="indefinite" restart="never" nodeType="tmRoot">
          <p:childTnLst>
            <p:seq>
              <p:cTn id="3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Problema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4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343080" indent="-342000">
              <a:lnSpc>
                <a:spcPct val="100000"/>
              </a:lnSpc>
              <a:spcBef>
                <a:spcPts val="601"/>
              </a:spcBef>
              <a:buClr>
                <a:srgbClr val="006f53"/>
              </a:buClr>
              <a:buFont typeface="Lucida Grande"/>
              <a:buChar char="»"/>
            </a:pPr>
            <a:r>
              <a:rPr b="0" lang="es-CL" sz="2800" spc="-1" strike="noStrike">
                <a:solidFill>
                  <a:srgbClr val="464646"/>
                </a:solidFill>
                <a:latin typeface="Calibri"/>
                <a:ea typeface="DejaVu Sans"/>
              </a:rPr>
              <a:t>SPF protege el “From” solo si la cabecera “Return-Path” </a:t>
            </a:r>
            <a:r>
              <a:rPr b="1" lang="es-CL" sz="2800" spc="-1" strike="noStrike">
                <a:solidFill>
                  <a:srgbClr val="464646"/>
                </a:solidFill>
                <a:latin typeface="Calibri"/>
                <a:ea typeface="DejaVu Sans"/>
              </a:rPr>
              <a:t>no</a:t>
            </a:r>
            <a:r>
              <a:rPr b="0" lang="es-CL" sz="2800" spc="-1" strike="noStrike">
                <a:solidFill>
                  <a:srgbClr val="464646"/>
                </a:solidFill>
                <a:latin typeface="Calibri"/>
                <a:ea typeface="DejaVu Sans"/>
              </a:rPr>
              <a:t> está seteada.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000">
              <a:lnSpc>
                <a:spcPct val="100000"/>
              </a:lnSpc>
              <a:spcBef>
                <a:spcPts val="601"/>
              </a:spcBef>
              <a:buClr>
                <a:srgbClr val="006f53"/>
              </a:buClr>
              <a:buFont typeface="Lucida Grande"/>
              <a:buChar char="»"/>
            </a:pPr>
            <a:r>
              <a:rPr b="0" lang="es-CL" sz="2800" spc="-1" strike="noStrike">
                <a:solidFill>
                  <a:srgbClr val="464646"/>
                </a:solidFill>
                <a:latin typeface="Calibri"/>
                <a:ea typeface="DejaVu Sans"/>
              </a:rPr>
              <a:t>“</a:t>
            </a:r>
            <a:r>
              <a:rPr b="0" lang="es-CL" sz="2800" spc="-1" strike="noStrike">
                <a:solidFill>
                  <a:srgbClr val="464646"/>
                </a:solidFill>
                <a:latin typeface="Calibri"/>
                <a:ea typeface="DejaVu Sans"/>
              </a:rPr>
              <a:t>Return-Path” puede estar configurada para el dominio malicioso de origen.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5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166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B3FDEAE5-E234-4AA4-987D-C238FA46C008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167" name="Imagen 5" descr=""/>
          <p:cNvPicPr/>
          <p:nvPr/>
        </p:nvPicPr>
        <p:blipFill>
          <a:blip r:embed="rId1"/>
          <a:stretch/>
        </p:blipFill>
        <p:spPr>
          <a:xfrm>
            <a:off x="4038480" y="4008960"/>
            <a:ext cx="4762440" cy="1912320"/>
          </a:xfrm>
          <a:prstGeom prst="rect">
            <a:avLst/>
          </a:prstGeom>
          <a:ln>
            <a:noFill/>
          </a:ln>
        </p:spPr>
      </p:pic>
      <p:sp>
        <p:nvSpPr>
          <p:cNvPr id="168" name="CustomShape 5"/>
          <p:cNvSpPr/>
          <p:nvPr/>
        </p:nvSpPr>
        <p:spPr>
          <a:xfrm>
            <a:off x="4007520" y="4303080"/>
            <a:ext cx="4130280" cy="201960"/>
          </a:xfrm>
          <a:prstGeom prst="rect">
            <a:avLst/>
          </a:prstGeom>
          <a:noFill/>
          <a:ln w="38160">
            <a:solidFill>
              <a:schemeClr val="accent1">
                <a:lumMod val="75000"/>
              </a:schemeClr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9" name="CustomShape 6"/>
          <p:cNvSpPr/>
          <p:nvPr/>
        </p:nvSpPr>
        <p:spPr>
          <a:xfrm>
            <a:off x="4007520" y="5575680"/>
            <a:ext cx="4225320" cy="201960"/>
          </a:xfrm>
          <a:prstGeom prst="rect">
            <a:avLst/>
          </a:prstGeom>
          <a:noFill/>
          <a:ln w="38160">
            <a:solidFill>
              <a:schemeClr val="accent1">
                <a:lumMod val="75000"/>
              </a:schemeClr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</p:cSld>
  <p:timing>
    <p:tnLst>
      <p:par>
        <p:cTn id="33" dur="indefinite" restart="never" nodeType="tmRoot">
          <p:childTnLst>
            <p:seq>
              <p:cTn id="34" dur="indefinite" nodeType="mainSeq">
                <p:childTnLst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¿Qué más hacer? DMARC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1" name="TextShape 2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172" name="TextShape 3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56777E96-9A81-4E6E-8952-E6BD92F7C093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173" name="Marcador de contenido 4" descr=""/>
          <p:cNvPicPr/>
          <p:nvPr/>
        </p:nvPicPr>
        <p:blipFill>
          <a:blip r:embed="rId1"/>
          <a:stretch/>
        </p:blipFill>
        <p:spPr>
          <a:xfrm>
            <a:off x="1099440" y="1825560"/>
            <a:ext cx="9992880" cy="4350960"/>
          </a:xfrm>
          <a:prstGeom prst="rect">
            <a:avLst/>
          </a:prstGeom>
          <a:ln>
            <a:noFill/>
          </a:ln>
        </p:spPr>
      </p:pic>
      <p:sp>
        <p:nvSpPr>
          <p:cNvPr id="174" name="CustomShape 4"/>
          <p:cNvSpPr/>
          <p:nvPr/>
        </p:nvSpPr>
        <p:spPr>
          <a:xfrm>
            <a:off x="4863600" y="6079320"/>
            <a:ext cx="2464200" cy="272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200" spc="-1" strike="noStrike">
                <a:solidFill>
                  <a:srgbClr val="464646"/>
                </a:solidFill>
                <a:latin typeface="Calibri"/>
                <a:ea typeface="DejaVu Sans"/>
              </a:rPr>
              <a:t>https://mxtoolbox.com/DMARC.aspx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75" name="CustomShape 5"/>
          <p:cNvSpPr/>
          <p:nvPr/>
        </p:nvSpPr>
        <p:spPr>
          <a:xfrm>
            <a:off x="1087560" y="4941360"/>
            <a:ext cx="4499280" cy="201960"/>
          </a:xfrm>
          <a:prstGeom prst="rect">
            <a:avLst/>
          </a:prstGeom>
          <a:noFill/>
          <a:ln w="38160">
            <a:solidFill>
              <a:schemeClr val="accent1">
                <a:lumMod val="75000"/>
              </a:schemeClr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</p:cSld>
  <p:timing>
    <p:tnLst>
      <p:par>
        <p:cTn id="45" dur="indefinite" restart="never" nodeType="tmRoot">
          <p:childTnLst>
            <p:seq>
              <p:cTn id="46" dur="indefinite" nodeType="mainSeq">
                <p:childTnLst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¿Cómo detectar correo malicioso?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7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000">
              <a:lnSpc>
                <a:spcPct val="100000"/>
              </a:lnSpc>
              <a:spcBef>
                <a:spcPts val="601"/>
              </a:spcBef>
              <a:buClr>
                <a:srgbClr val="006f53"/>
              </a:buClr>
              <a:buFont typeface="Lucida Grande"/>
              <a:buChar char="»"/>
            </a:pPr>
            <a:r>
              <a:rPr b="0" lang="es-CL" sz="3000" spc="-1" strike="noStrike">
                <a:solidFill>
                  <a:srgbClr val="464646"/>
                </a:solidFill>
                <a:latin typeface="Calibri"/>
                <a:ea typeface="DejaVu Sans"/>
              </a:rPr>
              <a:t>SPAM vs Malspam</a:t>
            </a:r>
            <a:endParaRPr b="0" lang="es-CL" sz="3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000">
              <a:lnSpc>
                <a:spcPct val="100000"/>
              </a:lnSpc>
              <a:spcBef>
                <a:spcPts val="601"/>
              </a:spcBef>
              <a:buClr>
                <a:srgbClr val="006f53"/>
              </a:buClr>
              <a:buFont typeface="Lucida Grande"/>
              <a:buChar char="»"/>
            </a:pPr>
            <a:r>
              <a:rPr b="0" lang="es-CL" sz="3000" spc="-1" strike="noStrike">
                <a:solidFill>
                  <a:srgbClr val="464646"/>
                </a:solidFill>
                <a:latin typeface="Calibri"/>
                <a:ea typeface="DejaVu Sans"/>
              </a:rPr>
              <a:t>SPAM</a:t>
            </a:r>
            <a:endParaRPr b="0" lang="es-CL" sz="3000" spc="-1" strike="noStrike">
              <a:solidFill>
                <a:srgbClr val="000000"/>
              </a:solidFill>
              <a:latin typeface="Calibri"/>
            </a:endParaRPr>
          </a:p>
          <a:p>
            <a:pPr lvl="1" marL="914400" indent="-456120">
              <a:lnSpc>
                <a:spcPct val="100000"/>
              </a:lnSpc>
              <a:spcBef>
                <a:spcPts val="519"/>
              </a:spcBef>
              <a:buClr>
                <a:srgbClr val="006f53"/>
              </a:buClr>
              <a:buFont typeface="Arial"/>
              <a:buChar char="•"/>
            </a:pPr>
            <a:r>
              <a:rPr b="0" lang="es-CL" sz="2600" spc="-1" strike="noStrike">
                <a:solidFill>
                  <a:srgbClr val="464646"/>
                </a:solidFill>
                <a:latin typeface="Calibri"/>
                <a:ea typeface="DejaVu Sans"/>
              </a:rPr>
              <a:t>Promociones</a:t>
            </a:r>
            <a:endParaRPr b="0" lang="es-CL" sz="2600" spc="-1" strike="noStrike">
              <a:solidFill>
                <a:srgbClr val="000000"/>
              </a:solidFill>
              <a:latin typeface="Calibri"/>
            </a:endParaRPr>
          </a:p>
          <a:p>
            <a:pPr lvl="1" marL="914400" indent="-456120">
              <a:lnSpc>
                <a:spcPct val="100000"/>
              </a:lnSpc>
              <a:spcBef>
                <a:spcPts val="519"/>
              </a:spcBef>
              <a:buClr>
                <a:srgbClr val="006f53"/>
              </a:buClr>
              <a:buFont typeface="Arial"/>
              <a:buChar char="•"/>
            </a:pPr>
            <a:r>
              <a:rPr b="0" lang="es-CL" sz="2600" spc="-1" strike="noStrike">
                <a:solidFill>
                  <a:srgbClr val="464646"/>
                </a:solidFill>
                <a:latin typeface="Calibri"/>
                <a:ea typeface="DejaVu Sans"/>
              </a:rPr>
              <a:t>Noticias</a:t>
            </a:r>
            <a:endParaRPr b="0" lang="es-CL" sz="2600" spc="-1" strike="noStrike">
              <a:solidFill>
                <a:srgbClr val="000000"/>
              </a:solidFill>
              <a:latin typeface="Calibri"/>
            </a:endParaRPr>
          </a:p>
          <a:p>
            <a:pPr lvl="1" marL="914400" indent="-456120">
              <a:lnSpc>
                <a:spcPct val="100000"/>
              </a:lnSpc>
              <a:spcBef>
                <a:spcPts val="519"/>
              </a:spcBef>
              <a:buClr>
                <a:srgbClr val="006f53"/>
              </a:buClr>
              <a:buFont typeface="Arial"/>
              <a:buChar char="•"/>
            </a:pPr>
            <a:r>
              <a:rPr b="0" lang="es-CL" sz="2600" spc="-1" strike="noStrike">
                <a:solidFill>
                  <a:srgbClr val="464646"/>
                </a:solidFill>
                <a:latin typeface="Calibri"/>
                <a:ea typeface="DejaVu Sans"/>
              </a:rPr>
              <a:t>Enviado por “mailers conocidos”</a:t>
            </a:r>
            <a:endParaRPr b="0" lang="es-CL" sz="2600" spc="-1" strike="noStrike">
              <a:solidFill>
                <a:srgbClr val="000000"/>
              </a:solidFill>
              <a:latin typeface="Calibri"/>
            </a:endParaRPr>
          </a:p>
          <a:p>
            <a:pPr lvl="1" marL="914400" indent="-456120">
              <a:lnSpc>
                <a:spcPct val="100000"/>
              </a:lnSpc>
              <a:spcBef>
                <a:spcPts val="519"/>
              </a:spcBef>
              <a:buClr>
                <a:srgbClr val="006f53"/>
              </a:buClr>
              <a:buFont typeface="Arial"/>
              <a:buChar char="•"/>
            </a:pPr>
            <a:r>
              <a:rPr b="0" lang="es-CL" sz="2600" spc="-1" strike="noStrike">
                <a:solidFill>
                  <a:srgbClr val="464646"/>
                </a:solidFill>
                <a:latin typeface="Calibri"/>
                <a:ea typeface="DejaVu Sans"/>
              </a:rPr>
              <a:t>Desuscribirse “real”</a:t>
            </a:r>
            <a:endParaRPr b="0" lang="es-CL" sz="26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000">
              <a:lnSpc>
                <a:spcPct val="100000"/>
              </a:lnSpc>
              <a:spcBef>
                <a:spcPts val="601"/>
              </a:spcBef>
              <a:buClr>
                <a:srgbClr val="006f53"/>
              </a:buClr>
              <a:buFont typeface="Lucida Grande"/>
              <a:buChar char="»"/>
            </a:pPr>
            <a:r>
              <a:rPr b="0" lang="es-CL" sz="3000" spc="-1" strike="noStrike">
                <a:solidFill>
                  <a:srgbClr val="464646"/>
                </a:solidFill>
                <a:latin typeface="Calibri"/>
                <a:ea typeface="DejaVu Sans"/>
              </a:rPr>
              <a:t>Malspam</a:t>
            </a:r>
            <a:endParaRPr b="0" lang="es-CL" sz="3000" spc="-1" strike="noStrike">
              <a:solidFill>
                <a:srgbClr val="000000"/>
              </a:solidFill>
              <a:latin typeface="Calibri"/>
            </a:endParaRPr>
          </a:p>
          <a:p>
            <a:pPr lvl="1" marL="914400" indent="-456120">
              <a:lnSpc>
                <a:spcPct val="100000"/>
              </a:lnSpc>
              <a:spcBef>
                <a:spcPts val="519"/>
              </a:spcBef>
              <a:buClr>
                <a:srgbClr val="006f53"/>
              </a:buClr>
              <a:buFont typeface="Arial"/>
              <a:buChar char="•"/>
            </a:pPr>
            <a:r>
              <a:rPr b="0" lang="es-CL" sz="2600" spc="-1" strike="noStrike">
                <a:solidFill>
                  <a:srgbClr val="464646"/>
                </a:solidFill>
                <a:latin typeface="Calibri"/>
                <a:ea typeface="DejaVu Sans"/>
              </a:rPr>
              <a:t>SPAM + interacción</a:t>
            </a:r>
            <a:endParaRPr b="0" lang="es-CL" sz="2600" spc="-1" strike="noStrike">
              <a:solidFill>
                <a:srgbClr val="000000"/>
              </a:solidFill>
              <a:latin typeface="Calibri"/>
            </a:endParaRPr>
          </a:p>
          <a:p>
            <a:pPr lvl="1" marL="914400" indent="-456120">
              <a:lnSpc>
                <a:spcPct val="100000"/>
              </a:lnSpc>
              <a:spcBef>
                <a:spcPts val="519"/>
              </a:spcBef>
              <a:buClr>
                <a:srgbClr val="006f53"/>
              </a:buClr>
              <a:buFont typeface="Arial"/>
              <a:buChar char="•"/>
            </a:pPr>
            <a:r>
              <a:rPr b="0" lang="es-CL" sz="2600" spc="-1" strike="noStrike">
                <a:solidFill>
                  <a:srgbClr val="464646"/>
                </a:solidFill>
                <a:latin typeface="Calibri"/>
                <a:ea typeface="DejaVu Sans"/>
              </a:rPr>
              <a:t>Todos los links son iguales</a:t>
            </a:r>
            <a:endParaRPr b="0" lang="es-CL" sz="2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8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179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3AC3D294-9971-4847-813D-5BE787589251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</p:spTree>
  </p:cSld>
  <p:timing>
    <p:tnLst>
      <p:par>
        <p:cTn id="51" dur="indefinite" restart="never" nodeType="tmRoot">
          <p:childTnLst>
            <p:seq>
              <p:cTn id="5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Ejemplos de Malspam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1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Campañas que afectan a Chile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ff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ff0000"/>
                </a:solidFill>
                <a:latin typeface="Calibri"/>
              </a:rPr>
              <a:t>EMOTET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N40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2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183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A7B22596-FB25-418A-8165-B03609F4506D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</p:spTree>
  </p:cSld>
  <p:timing>
    <p:tnLst>
      <p:par>
        <p:cTn id="53" dur="indefinite" restart="never" nodeType="tmRoot">
          <p:childTnLst>
            <p:seq>
              <p:cTn id="5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EMOTET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5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Malware por correo (Malspam)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Campaña Internacional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Tiene varias funcionalidades: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Recolector de password: redes, correo, etc.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Gusano: infección por SMB o fuerza bruta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Distribuye otros malware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Qué NO es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No es malware bancario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No es 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6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187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5FEE958C-F906-47F3-AC45-3806BDB85D69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</p:spTree>
  </p:cSld>
  <p:timing>
    <p:tnLst>
      <p:par>
        <p:cTn id="55" dur="indefinite" restart="never" nodeType="tmRoot">
          <p:childTnLst>
            <p:seq>
              <p:cTn id="56" dur="indefinite" nodeType="mainSeq"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Mapa de C&amp;C (20/03)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9" name="TextShape 2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190" name="TextShape 3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CED388BA-4669-4F8B-BF24-D08E133903B7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191" name="Marcador de contenido 4" descr=""/>
          <p:cNvPicPr/>
          <p:nvPr/>
        </p:nvPicPr>
        <p:blipFill>
          <a:blip r:embed="rId1"/>
          <a:stretch/>
        </p:blipFill>
        <p:spPr>
          <a:xfrm>
            <a:off x="2143080" y="1825560"/>
            <a:ext cx="7905600" cy="43509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83" dur="indefinite" restart="never" nodeType="tmRoot">
          <p:childTnLst>
            <p:seq>
              <p:cTn id="8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Mapa de C&amp;C (10/04)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3" name="TextShape 2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194" name="TextShape 3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6D33AC83-57F0-44A5-A274-274B78819223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195" name="Marcador de contenido 5" descr=""/>
          <p:cNvPicPr/>
          <p:nvPr/>
        </p:nvPicPr>
        <p:blipFill>
          <a:blip r:embed="rId1"/>
          <a:stretch/>
        </p:blipFill>
        <p:spPr>
          <a:xfrm>
            <a:off x="2221560" y="1825560"/>
            <a:ext cx="7748280" cy="4350960"/>
          </a:xfrm>
          <a:prstGeom prst="rect">
            <a:avLst/>
          </a:prstGeom>
          <a:ln>
            <a:noFill/>
          </a:ln>
        </p:spPr>
      </p:pic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Mapa de C&amp;C (24/04)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7" name="TextShape 2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198" name="TextShape 3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D35691BF-7EF7-4D49-909B-42B418335843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199" name="Marcador de contenido 7" descr=""/>
          <p:cNvPicPr/>
          <p:nvPr/>
        </p:nvPicPr>
        <p:blipFill>
          <a:blip r:embed="rId1"/>
          <a:stretch/>
        </p:blipFill>
        <p:spPr>
          <a:xfrm>
            <a:off x="2515680" y="1825560"/>
            <a:ext cx="7160760" cy="4350960"/>
          </a:xfrm>
          <a:prstGeom prst="rect">
            <a:avLst/>
          </a:prstGeom>
          <a:ln>
            <a:noFill/>
          </a:ln>
        </p:spPr>
      </p:pic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Mapa de C&amp;C (15/05)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1" name="TextShape 2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202" name="TextShape 3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3D9D94D6-555B-462D-A362-007FB89286D4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203" name="Marcador de contenido 10" descr=""/>
          <p:cNvPicPr/>
          <p:nvPr/>
        </p:nvPicPr>
        <p:blipFill>
          <a:blip r:embed="rId1"/>
          <a:stretch/>
        </p:blipFill>
        <p:spPr>
          <a:xfrm>
            <a:off x="2655000" y="1825560"/>
            <a:ext cx="6881760" cy="4350960"/>
          </a:xfrm>
          <a:prstGeom prst="rect">
            <a:avLst/>
          </a:prstGeom>
          <a:ln>
            <a:noFill/>
          </a:ln>
        </p:spPr>
      </p:pic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Mapa de C&amp;C (03/06)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5" name="TextShape 2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206" name="TextShape 3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522A8051-30AA-41B4-A899-2997D250CEE5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207" name="Marcador de contenido 10" descr=""/>
          <p:cNvPicPr/>
          <p:nvPr/>
        </p:nvPicPr>
        <p:blipFill>
          <a:blip r:embed="rId1"/>
          <a:stretch/>
        </p:blipFill>
        <p:spPr>
          <a:xfrm>
            <a:off x="2655000" y="1825560"/>
            <a:ext cx="6881760" cy="4350960"/>
          </a:xfrm>
          <a:prstGeom prst="rect">
            <a:avLst/>
          </a:prstGeom>
          <a:ln>
            <a:noFill/>
          </a:ln>
        </p:spPr>
      </p:pic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Ciclo de Infección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9" name="TextShape 2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210" name="TextShape 3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005BA834-69D0-4547-AEAB-2C907EDD83CF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211" name="Imagen 2" descr=""/>
          <p:cNvPicPr/>
          <p:nvPr/>
        </p:nvPicPr>
        <p:blipFill>
          <a:blip r:embed="rId1"/>
          <a:stretch/>
        </p:blipFill>
        <p:spPr>
          <a:xfrm>
            <a:off x="2372040" y="1825560"/>
            <a:ext cx="7447320" cy="4350960"/>
          </a:xfrm>
          <a:prstGeom prst="rect">
            <a:avLst/>
          </a:prstGeom>
          <a:ln>
            <a:noFill/>
          </a:ln>
        </p:spPr>
      </p:pic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Atacantes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3" name="TextShape 2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214" name="TextShape 3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328AF8CB-D868-4960-8CA2-7C814170AB6B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215" name="Marcador de contenido 5" descr=""/>
          <p:cNvPicPr/>
          <p:nvPr/>
        </p:nvPicPr>
        <p:blipFill>
          <a:blip r:embed="rId1"/>
          <a:stretch/>
        </p:blipFill>
        <p:spPr>
          <a:xfrm>
            <a:off x="2952000" y="1825560"/>
            <a:ext cx="6287400" cy="4350960"/>
          </a:xfrm>
          <a:prstGeom prst="rect">
            <a:avLst/>
          </a:prstGeom>
          <a:ln>
            <a:noFill/>
          </a:ln>
        </p:spPr>
      </p:pic>
      <p:pic>
        <p:nvPicPr>
          <p:cNvPr id="216" name="Imagen 7" descr=""/>
          <p:cNvPicPr/>
          <p:nvPr/>
        </p:nvPicPr>
        <p:blipFill>
          <a:blip r:embed="rId2"/>
          <a:stretch/>
        </p:blipFill>
        <p:spPr>
          <a:xfrm>
            <a:off x="10050480" y="1029240"/>
            <a:ext cx="1958040" cy="1592280"/>
          </a:xfrm>
          <a:prstGeom prst="rect">
            <a:avLst/>
          </a:prstGeom>
          <a:ln>
            <a:noFill/>
          </a:ln>
        </p:spPr>
      </p:pic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Atacantes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8" name="TextShape 2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219" name="TextShape 3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EE4FAA7F-126A-49DC-A9AB-B1D44DA77C28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220" name="Imagen 6" descr=""/>
          <p:cNvPicPr/>
          <p:nvPr/>
        </p:nvPicPr>
        <p:blipFill>
          <a:blip r:embed="rId1"/>
          <a:stretch/>
        </p:blipFill>
        <p:spPr>
          <a:xfrm>
            <a:off x="10050480" y="1029240"/>
            <a:ext cx="1958040" cy="1592280"/>
          </a:xfrm>
          <a:prstGeom prst="rect">
            <a:avLst/>
          </a:prstGeom>
          <a:ln>
            <a:noFill/>
          </a:ln>
        </p:spPr>
      </p:pic>
      <p:sp>
        <p:nvSpPr>
          <p:cNvPr id="221" name="TextShape 4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Equipo organizado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Pocas personas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“</a:t>
            </a: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Mummy Spider” (Crowdstrike)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Apoyan a otras organizaciones criminales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Distribuyen Trickbot, Bokbot, Dridex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Abusan de sitios Wordpress y Drupal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Actualizan constantemente el código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Víctimas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3" name="TextShape 2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224" name="TextShape 3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02165A8F-346B-4F7A-8624-8434729A0F65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225" name="Imagen 6" descr=""/>
          <p:cNvPicPr/>
          <p:nvPr/>
        </p:nvPicPr>
        <p:blipFill>
          <a:blip r:embed="rId1"/>
          <a:stretch/>
        </p:blipFill>
        <p:spPr>
          <a:xfrm>
            <a:off x="2131560" y="1825560"/>
            <a:ext cx="7928280" cy="4350960"/>
          </a:xfrm>
          <a:prstGeom prst="rect">
            <a:avLst/>
          </a:prstGeom>
          <a:ln>
            <a:noFill/>
          </a:ln>
        </p:spPr>
      </p:pic>
      <p:pic>
        <p:nvPicPr>
          <p:cNvPr id="226" name="Imagen 6" descr=""/>
          <p:cNvPicPr/>
          <p:nvPr/>
        </p:nvPicPr>
        <p:blipFill>
          <a:blip r:embed="rId2"/>
          <a:stretch/>
        </p:blipFill>
        <p:spPr>
          <a:xfrm>
            <a:off x="10012680" y="1025280"/>
            <a:ext cx="1965600" cy="1599840"/>
          </a:xfrm>
          <a:prstGeom prst="rect">
            <a:avLst/>
          </a:prstGeom>
          <a:ln>
            <a:noFill/>
          </a:ln>
        </p:spPr>
      </p:pic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El correo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8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Intenta convencer de acciones rápidas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Documentación vencida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Descargar Factura o Boleta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Archivo Word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9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230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B3CB0D52-BF11-48BE-9187-F8E2A98F03AF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231" name="Imagen 1" descr=""/>
          <p:cNvPicPr/>
          <p:nvPr/>
        </p:nvPicPr>
        <p:blipFill>
          <a:blip r:embed="rId1"/>
          <a:stretch/>
        </p:blipFill>
        <p:spPr>
          <a:xfrm>
            <a:off x="4935960" y="3203280"/>
            <a:ext cx="5914440" cy="2973240"/>
          </a:xfrm>
          <a:prstGeom prst="rect">
            <a:avLst/>
          </a:prstGeom>
          <a:ln w="88920">
            <a:solidFill>
              <a:srgbClr val="ffffff"/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2" name="Imagen 6" descr=""/>
          <p:cNvPicPr/>
          <p:nvPr/>
        </p:nvPicPr>
        <p:blipFill>
          <a:blip r:embed="rId2"/>
          <a:stretch/>
        </p:blipFill>
        <p:spPr>
          <a:xfrm>
            <a:off x="10035360" y="1025280"/>
            <a:ext cx="1942920" cy="1599840"/>
          </a:xfrm>
          <a:prstGeom prst="rect">
            <a:avLst/>
          </a:prstGeom>
          <a:ln>
            <a:noFill/>
          </a:ln>
        </p:spPr>
      </p:pic>
    </p:spTree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extShape 1"/>
          <p:cNvSpPr txBox="1"/>
          <p:nvPr/>
        </p:nvSpPr>
        <p:spPr>
          <a:xfrm>
            <a:off x="196200" y="921600"/>
            <a:ext cx="11647080" cy="7686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Dropper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4" name="TextShape 2"/>
          <p:cNvSpPr txBox="1"/>
          <p:nvPr/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Es un documento Word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Están probando variantes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Abusa de confianza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Click en “habilitar edición” es automático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Tienen 2 “Epoch”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Definen 2 grupos de C&amp;C</a:t>
            </a: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	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5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236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BDC5D4C4-B81B-4476-940D-8D5DD827534A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237" name="Marcador de contenido 8" descr=""/>
          <p:cNvPicPr/>
          <p:nvPr/>
        </p:nvPicPr>
        <p:blipFill>
          <a:blip r:embed="rId1"/>
          <a:stretch/>
        </p:blipFill>
        <p:spPr>
          <a:xfrm>
            <a:off x="6172200" y="2739240"/>
            <a:ext cx="5181120" cy="2881800"/>
          </a:xfrm>
          <a:prstGeom prst="rect">
            <a:avLst/>
          </a:prstGeom>
          <a:ln>
            <a:noFill/>
          </a:ln>
        </p:spPr>
      </p:pic>
      <p:pic>
        <p:nvPicPr>
          <p:cNvPr id="238" name="Imagen 9" descr=""/>
          <p:cNvPicPr/>
          <p:nvPr/>
        </p:nvPicPr>
        <p:blipFill>
          <a:blip r:embed="rId2"/>
          <a:stretch/>
        </p:blipFill>
        <p:spPr>
          <a:xfrm>
            <a:off x="10037520" y="1025280"/>
            <a:ext cx="1958040" cy="1599840"/>
          </a:xfrm>
          <a:prstGeom prst="rect">
            <a:avLst/>
          </a:prstGeom>
          <a:ln>
            <a:noFill/>
          </a:ln>
        </p:spPr>
      </p:pic>
    </p:spTree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Análisis de Dropper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0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Logran ejecutar código CMD o Powershell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Evolucionan en la ofuscación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‘</a:t>
            </a: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Mal’+‘ware’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“</a:t>
            </a: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{2}{1}” -f ‘ware’,‘Mal’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Descarga stage 2 de 5 URL (por Epoch)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1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242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EDEACAA4-B7B6-470E-86C3-42C11E06C658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243" name="Imagen 8" descr=""/>
          <p:cNvPicPr/>
          <p:nvPr/>
        </p:nvPicPr>
        <p:blipFill>
          <a:blip r:embed="rId1"/>
          <a:stretch/>
        </p:blipFill>
        <p:spPr>
          <a:xfrm>
            <a:off x="10037520" y="1025280"/>
            <a:ext cx="1958040" cy="1599840"/>
          </a:xfrm>
          <a:prstGeom prst="rect">
            <a:avLst/>
          </a:prstGeom>
          <a:ln>
            <a:noFill/>
          </a:ln>
        </p:spPr>
      </p:pic>
    </p:spTree>
  </p:cSld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Demo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5" name="TextShape 2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246" name="TextShape 3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EF90B0B3-1939-469F-98EB-4C5319D33ADD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247" name="Marcador de contenido 4" descr=""/>
          <p:cNvPicPr/>
          <p:nvPr/>
        </p:nvPicPr>
        <p:blipFill>
          <a:blip r:embed="rId1"/>
          <a:stretch/>
        </p:blipFill>
        <p:spPr>
          <a:xfrm>
            <a:off x="2725200" y="1825560"/>
            <a:ext cx="6741720" cy="4350960"/>
          </a:xfrm>
          <a:prstGeom prst="rect">
            <a:avLst/>
          </a:prstGeom>
          <a:ln>
            <a:noFill/>
          </a:ln>
        </p:spPr>
      </p:pic>
      <p:pic>
        <p:nvPicPr>
          <p:cNvPr id="248" name="Imagen 8" descr=""/>
          <p:cNvPicPr/>
          <p:nvPr/>
        </p:nvPicPr>
        <p:blipFill>
          <a:blip r:embed="rId2"/>
          <a:stretch/>
        </p:blipFill>
        <p:spPr>
          <a:xfrm>
            <a:off x="10037520" y="1025280"/>
            <a:ext cx="1958040" cy="1599840"/>
          </a:xfrm>
          <a:prstGeom prst="rect">
            <a:avLst/>
          </a:prstGeom>
          <a:ln>
            <a:noFill/>
          </a:ln>
        </p:spPr>
      </p:pic>
      <p:sp>
        <p:nvSpPr>
          <p:cNvPr id="249" name="CustomShape 4"/>
          <p:cNvSpPr/>
          <p:nvPr/>
        </p:nvSpPr>
        <p:spPr>
          <a:xfrm>
            <a:off x="3832560" y="1405800"/>
            <a:ext cx="4164840" cy="36468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464646"/>
                </a:solidFill>
                <a:latin typeface="Calibri"/>
              </a:rPr>
              <a:t>https://github.com/joydragon/IOC_Emotet</a:t>
            </a:r>
            <a:endParaRPr b="0" lang="en-US" sz="1800" spc="-1" strike="noStrike">
              <a:latin typeface="Arial"/>
            </a:endParaRPr>
          </a:p>
        </p:txBody>
      </p:sp>
    </p:spTree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Stage 2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1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Se descarga y ejecuta de fondo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Sin interacciones del usuario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Existen algunas rutas predeterminadas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%windir%\system32\culturesource.exe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%LocalAppData%\culturesource\culturesource.exe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2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253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405D134A-3204-417D-AE3A-9732A9583FE8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254" name="Imagen 5" descr=""/>
          <p:cNvPicPr/>
          <p:nvPr/>
        </p:nvPicPr>
        <p:blipFill>
          <a:blip r:embed="rId1"/>
          <a:stretch/>
        </p:blipFill>
        <p:spPr>
          <a:xfrm>
            <a:off x="9982080" y="1025280"/>
            <a:ext cx="1958040" cy="1599840"/>
          </a:xfrm>
          <a:prstGeom prst="rect">
            <a:avLst/>
          </a:prstGeom>
          <a:ln>
            <a:noFill/>
          </a:ln>
        </p:spPr>
      </p:pic>
      <p:sp>
        <p:nvSpPr>
          <p:cNvPr id="255" name="CustomShape 5"/>
          <p:cNvSpPr/>
          <p:nvPr/>
        </p:nvSpPr>
        <p:spPr>
          <a:xfrm>
            <a:off x="433800" y="5917680"/>
            <a:ext cx="6393600" cy="258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  <a:ea typeface="DejaVu Sans"/>
              </a:rPr>
              <a:t>https://www.fortinet.com/blog/threat-research/analysis-of-a-fresh-variant-of-the-emotet-malware.html</a:t>
            </a:r>
            <a:endParaRPr b="0" lang="en-US" sz="1100" spc="-1" strike="noStrike">
              <a:latin typeface="Arial"/>
            </a:endParaRPr>
          </a:p>
        </p:txBody>
      </p:sp>
    </p:spTree>
  </p:cSld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TextShape 1"/>
          <p:cNvSpPr txBox="1"/>
          <p:nvPr/>
        </p:nvSpPr>
        <p:spPr>
          <a:xfrm>
            <a:off x="196200" y="921600"/>
            <a:ext cx="11647080" cy="7686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Análisis de Stage 2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7" name="TextShape 2"/>
          <p:cNvSpPr txBox="1"/>
          <p:nvPr/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Está analizado por investigadores de todo el mundo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Módulos: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Fuerza bruta en LAN*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Robo de correos de Outlook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Instalación de Trickbot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8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259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8BCD8494-DDE5-40D0-B20E-E3C04B2BFBAC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260" name="Marcador de contenido 7" descr=""/>
          <p:cNvPicPr/>
          <p:nvPr/>
        </p:nvPicPr>
        <p:blipFill>
          <a:blip r:embed="rId1"/>
          <a:stretch/>
        </p:blipFill>
        <p:spPr>
          <a:xfrm>
            <a:off x="6172200" y="2068200"/>
            <a:ext cx="5181120" cy="3865680"/>
          </a:xfrm>
          <a:prstGeom prst="rect">
            <a:avLst/>
          </a:prstGeom>
          <a:ln>
            <a:noFill/>
          </a:ln>
        </p:spPr>
      </p:pic>
      <p:sp>
        <p:nvSpPr>
          <p:cNvPr id="261" name="CustomShape 5"/>
          <p:cNvSpPr/>
          <p:nvPr/>
        </p:nvSpPr>
        <p:spPr>
          <a:xfrm>
            <a:off x="470520" y="5925960"/>
            <a:ext cx="6471720" cy="250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  <a:ea typeface="DejaVu Sans"/>
              </a:rPr>
              <a:t>https://www.fortinet.com/blog/threat-research/analysis-of-the-new-modules-that-emotet-spreads.html</a:t>
            </a:r>
            <a:endParaRPr b="0" lang="en-US" sz="1100" spc="-1" strike="noStrike">
              <a:latin typeface="Arial"/>
            </a:endParaRPr>
          </a:p>
        </p:txBody>
      </p:sp>
    </p:spTree>
  </p:cSld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Equipo Infectado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3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¿Qué hacer ahora?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Robar correos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Infectar otros equipos de la red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“</a:t>
            </a: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Controlar equipo”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4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265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3C2ED58D-136E-44AD-907F-DEA2919955BC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266" name="Imagen 8" descr=""/>
          <p:cNvPicPr/>
          <p:nvPr/>
        </p:nvPicPr>
        <p:blipFill>
          <a:blip r:embed="rId1"/>
          <a:stretch/>
        </p:blipFill>
        <p:spPr>
          <a:xfrm>
            <a:off x="9982080" y="1025280"/>
            <a:ext cx="1958040" cy="1599840"/>
          </a:xfrm>
          <a:prstGeom prst="rect">
            <a:avLst/>
          </a:prstGeom>
          <a:ln>
            <a:noFill/>
          </a:ln>
        </p:spPr>
      </p:pic>
    </p:spTree>
  </p:cSld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Impacto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8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686520" indent="-228240">
              <a:lnSpc>
                <a:spcPct val="90000"/>
              </a:lnSpc>
              <a:spcBef>
                <a:spcPts val="601"/>
              </a:spcBef>
              <a:buClr>
                <a:srgbClr val="006f53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Probabilidad de infección:</a:t>
            </a: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s-CL" sz="2800" spc="-1" strike="noStrike">
                <a:solidFill>
                  <a:srgbClr val="ff0000"/>
                </a:solidFill>
                <a:latin typeface="Calibri"/>
              </a:rPr>
              <a:t>Alta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1143720" indent="-228240">
              <a:lnSpc>
                <a:spcPct val="90000"/>
              </a:lnSpc>
              <a:spcBef>
                <a:spcPts val="519"/>
              </a:spcBef>
              <a:buClr>
                <a:srgbClr val="006f53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Eslabón débil es el usuario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marL="686520" indent="-228240">
              <a:lnSpc>
                <a:spcPct val="90000"/>
              </a:lnSpc>
              <a:spcBef>
                <a:spcPts val="601"/>
              </a:spcBef>
              <a:buClr>
                <a:srgbClr val="006f53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Probabilidad de detección temprana: </a:t>
            </a:r>
            <a:r>
              <a:rPr b="0" lang="es-CL" sz="2800" spc="-1" strike="noStrike">
                <a:solidFill>
                  <a:srgbClr val="ffc000"/>
                </a:solidFill>
                <a:latin typeface="Calibri"/>
              </a:rPr>
              <a:t>Media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1143720" indent="-228240">
              <a:lnSpc>
                <a:spcPct val="90000"/>
              </a:lnSpc>
              <a:spcBef>
                <a:spcPts val="519"/>
              </a:spcBef>
              <a:buClr>
                <a:srgbClr val="006f53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Empresas de seguridad están usando listas negras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marL="686520" indent="-228240">
              <a:lnSpc>
                <a:spcPct val="90000"/>
              </a:lnSpc>
              <a:spcBef>
                <a:spcPts val="519"/>
              </a:spcBef>
              <a:buClr>
                <a:srgbClr val="006f53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Probabilidad de detección post infección: </a:t>
            </a:r>
            <a:r>
              <a:rPr b="0" lang="es-CL" sz="2800" spc="-1" strike="noStrike">
                <a:solidFill>
                  <a:srgbClr val="ff0000"/>
                </a:solidFill>
                <a:latin typeface="Calibri"/>
              </a:rPr>
              <a:t>Baja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1143720" indent="-228240">
              <a:lnSpc>
                <a:spcPct val="90000"/>
              </a:lnSpc>
              <a:spcBef>
                <a:spcPts val="519"/>
              </a:spcBef>
              <a:buClr>
                <a:srgbClr val="006f53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Muy difícil de hacer forense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9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270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B040C65E-6D13-41CC-991D-7478A68E3FD1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</p:spTree>
  </p:cSld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Detección y Prevención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2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Detección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Ejecución de macros “onLoad”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Ejecución de comando CMD o Powershell desde Word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Stage 2 ubicado en %LocalAppData%\culturesource\culturesource.exe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Comunicación con IP/Puerto de IOC (recolectar diariamente)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000" spc="-1" strike="noStrike">
                <a:solidFill>
                  <a:srgbClr val="000000"/>
                </a:solidFill>
                <a:latin typeface="Calibri"/>
              </a:rPr>
              <a:t>https://pastebin.com/u/jroosen/1</a:t>
            </a:r>
            <a:endParaRPr b="0" lang="es-CL" sz="20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000" spc="-1" strike="noStrike">
                <a:solidFill>
                  <a:srgbClr val="000000"/>
                </a:solidFill>
                <a:latin typeface="Calibri"/>
              </a:rPr>
              <a:t>https://feodotracker.abuse.ch/blocklist/</a:t>
            </a:r>
            <a:endParaRPr b="0" lang="es-CL" sz="20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Prevención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Quitar usuarios con privilegios de administrador local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Bloqueo de macros a “usuarios comunes”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Deshabilitar Powershell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3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274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69090114-567C-4745-BC9E-E2C269322BFD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</p:spTree>
  </p:cSld>
  <p:timing>
    <p:tnLst>
      <p:par>
        <p:cTn id="85" dur="indefinite" restart="never" nodeType="tmRoot">
          <p:childTnLst>
            <p:seq>
              <p:cTn id="86" dur="indefinite" nodeType="mainSeq"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Información sobre Emotet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6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Existen fuentes abiertas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https://feodotracker.abuse.ch/blocklist/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https://urlhaus.abuse.ch/browse/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https://pastebin.com/u/jroosen/1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Existen perfiles en Twitter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https://twitter.com/Cryptolaemus1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7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278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451537A1-C93E-493B-B3BC-0D2B2BC6D8AD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</p:spTree>
  </p:cSld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Ejemplos de Malspam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0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Campañas que afectan a Chile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EMOTET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ff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ff0000"/>
                </a:solidFill>
                <a:latin typeface="Calibri"/>
              </a:rPr>
              <a:t>N40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1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282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BCB08FDA-B5F2-4FDE-B72B-6A116A6F74CA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</p:spTree>
  </p:cSld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N40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4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Malware por correo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Detectado por Telefónica Chile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Miguel Méndez y Claudio Cortés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Difusión de Elevenpath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Troyano Bancario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Tiene varias funcionalidades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RAT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Keylogger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Browser Overlay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Bitcoin stealer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Que NO es N40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No es EMOTET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No es 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5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286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1F302F20-3409-42BF-9694-F59DFC052A32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</p:spTree>
  </p:cSld>
  <p:timing>
    <p:tnLst>
      <p:par>
        <p:cTn id="127" dur="indefinite" restart="never" nodeType="tmRoot">
          <p:childTnLst>
            <p:seq>
              <p:cTn id="128" dur="indefinite" nodeType="mainSeq"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Ciclo de Infección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8" name="TextShape 2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289" name="TextShape 3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A31FD1FC-4A49-4190-BF7C-39747BCA18E5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290" name="Imagen 2" descr=""/>
          <p:cNvPicPr/>
          <p:nvPr/>
        </p:nvPicPr>
        <p:blipFill>
          <a:blip r:embed="rId1"/>
          <a:stretch/>
        </p:blipFill>
        <p:spPr>
          <a:xfrm>
            <a:off x="2372040" y="1825560"/>
            <a:ext cx="7447320" cy="4350960"/>
          </a:xfrm>
          <a:prstGeom prst="rect">
            <a:avLst/>
          </a:prstGeom>
          <a:ln>
            <a:noFill/>
          </a:ln>
        </p:spPr>
      </p:pic>
    </p:spTree>
  </p:cSld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Atacantes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2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Equipo brasileño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Llevan 2-3 años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Atacan bancos de Chile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3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294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C1EC4FAF-D1EA-4957-8382-6A6A570C764E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295" name="Imagen 1" descr=""/>
          <p:cNvPicPr/>
          <p:nvPr/>
        </p:nvPicPr>
        <p:blipFill>
          <a:blip r:embed="rId1"/>
          <a:stretch/>
        </p:blipFill>
        <p:spPr>
          <a:xfrm>
            <a:off x="6179760" y="2801520"/>
            <a:ext cx="4270320" cy="3267000"/>
          </a:xfrm>
          <a:prstGeom prst="rect">
            <a:avLst/>
          </a:prstGeom>
          <a:ln>
            <a:noFill/>
          </a:ln>
        </p:spPr>
      </p:pic>
      <p:pic>
        <p:nvPicPr>
          <p:cNvPr id="296" name="Imagen 6" descr=""/>
          <p:cNvPicPr/>
          <p:nvPr/>
        </p:nvPicPr>
        <p:blipFill>
          <a:blip r:embed="rId2"/>
          <a:stretch/>
        </p:blipFill>
        <p:spPr>
          <a:xfrm>
            <a:off x="10050480" y="1029240"/>
            <a:ext cx="1958040" cy="1592280"/>
          </a:xfrm>
          <a:prstGeom prst="rect">
            <a:avLst/>
          </a:prstGeom>
          <a:ln>
            <a:noFill/>
          </a:ln>
        </p:spPr>
      </p:pic>
    </p:spTree>
  </p:cSld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Víctimas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8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Usuarios de Chile, Brasil, etc.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Clientes bancarios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Potencialmente todos nosotros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9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300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CF11B73A-A6B2-4558-8BB7-38A2E98B3EEE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301" name="Imagen 5" descr=""/>
          <p:cNvPicPr/>
          <p:nvPr/>
        </p:nvPicPr>
        <p:blipFill>
          <a:blip r:embed="rId1"/>
          <a:stretch/>
        </p:blipFill>
        <p:spPr>
          <a:xfrm>
            <a:off x="6612840" y="2287080"/>
            <a:ext cx="3080520" cy="4080600"/>
          </a:xfrm>
          <a:prstGeom prst="rect">
            <a:avLst/>
          </a:prstGeom>
          <a:ln>
            <a:noFill/>
          </a:ln>
        </p:spPr>
      </p:pic>
      <p:pic>
        <p:nvPicPr>
          <p:cNvPr id="302" name="Imagen 6" descr=""/>
          <p:cNvPicPr/>
          <p:nvPr/>
        </p:nvPicPr>
        <p:blipFill>
          <a:blip r:embed="rId2"/>
          <a:stretch/>
        </p:blipFill>
        <p:spPr>
          <a:xfrm>
            <a:off x="10012680" y="1025280"/>
            <a:ext cx="1965600" cy="1599840"/>
          </a:xfrm>
          <a:prstGeom prst="rect">
            <a:avLst/>
          </a:prstGeom>
          <a:ln>
            <a:noFill/>
          </a:ln>
        </p:spPr>
      </p:pic>
    </p:spTree>
  </p:cSld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Correo malicioso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4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Correo de múltiples formas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Siempre con un link llamando a la acción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5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306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2350A1A5-8D12-4BA9-9F00-0BD66EF8ACE2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307" name="Imagen 5" descr=""/>
          <p:cNvPicPr/>
          <p:nvPr/>
        </p:nvPicPr>
        <p:blipFill>
          <a:blip r:embed="rId1"/>
          <a:stretch/>
        </p:blipFill>
        <p:spPr>
          <a:xfrm>
            <a:off x="588240" y="3028320"/>
            <a:ext cx="2597760" cy="1802160"/>
          </a:xfrm>
          <a:prstGeom prst="rect">
            <a:avLst/>
          </a:prstGeom>
          <a:ln>
            <a:noFill/>
          </a:ln>
        </p:spPr>
      </p:pic>
      <p:pic>
        <p:nvPicPr>
          <p:cNvPr id="308" name="Imagen 6" descr=""/>
          <p:cNvPicPr/>
          <p:nvPr/>
        </p:nvPicPr>
        <p:blipFill>
          <a:blip r:embed="rId2"/>
          <a:stretch/>
        </p:blipFill>
        <p:spPr>
          <a:xfrm>
            <a:off x="1937880" y="3809880"/>
            <a:ext cx="2438640" cy="2563560"/>
          </a:xfrm>
          <a:prstGeom prst="rect">
            <a:avLst/>
          </a:prstGeom>
          <a:ln>
            <a:noFill/>
          </a:ln>
        </p:spPr>
      </p:pic>
      <p:pic>
        <p:nvPicPr>
          <p:cNvPr id="309" name="Imagen 7" descr=""/>
          <p:cNvPicPr/>
          <p:nvPr/>
        </p:nvPicPr>
        <p:blipFill>
          <a:blip r:embed="rId3"/>
          <a:stretch/>
        </p:blipFill>
        <p:spPr>
          <a:xfrm>
            <a:off x="3466440" y="3048840"/>
            <a:ext cx="2315160" cy="2042640"/>
          </a:xfrm>
          <a:prstGeom prst="rect">
            <a:avLst/>
          </a:prstGeom>
          <a:ln>
            <a:noFill/>
          </a:ln>
        </p:spPr>
      </p:pic>
      <p:pic>
        <p:nvPicPr>
          <p:cNvPr id="310" name="Imagen 8" descr=""/>
          <p:cNvPicPr/>
          <p:nvPr/>
        </p:nvPicPr>
        <p:blipFill>
          <a:blip r:embed="rId4"/>
          <a:stretch/>
        </p:blipFill>
        <p:spPr>
          <a:xfrm>
            <a:off x="4989600" y="4073040"/>
            <a:ext cx="2768760" cy="2349720"/>
          </a:xfrm>
          <a:prstGeom prst="rect">
            <a:avLst/>
          </a:prstGeom>
          <a:ln>
            <a:noFill/>
          </a:ln>
        </p:spPr>
      </p:pic>
      <p:pic>
        <p:nvPicPr>
          <p:cNvPr id="311" name="Imagen 9" descr=""/>
          <p:cNvPicPr/>
          <p:nvPr/>
        </p:nvPicPr>
        <p:blipFill>
          <a:blip r:embed="rId5"/>
          <a:stretch/>
        </p:blipFill>
        <p:spPr>
          <a:xfrm>
            <a:off x="6820920" y="2967480"/>
            <a:ext cx="2664720" cy="2205000"/>
          </a:xfrm>
          <a:prstGeom prst="rect">
            <a:avLst/>
          </a:prstGeom>
          <a:ln>
            <a:noFill/>
          </a:ln>
        </p:spPr>
      </p:pic>
      <p:pic>
        <p:nvPicPr>
          <p:cNvPr id="312" name="Imagen 10" descr=""/>
          <p:cNvPicPr/>
          <p:nvPr/>
        </p:nvPicPr>
        <p:blipFill>
          <a:blip r:embed="rId6"/>
          <a:srcRect l="6571" t="0" r="18327" b="0"/>
          <a:stretch/>
        </p:blipFill>
        <p:spPr>
          <a:xfrm>
            <a:off x="8696880" y="4296960"/>
            <a:ext cx="2570400" cy="2115360"/>
          </a:xfrm>
          <a:prstGeom prst="rect">
            <a:avLst/>
          </a:prstGeom>
          <a:ln>
            <a:noFill/>
          </a:ln>
        </p:spPr>
      </p:pic>
      <p:pic>
        <p:nvPicPr>
          <p:cNvPr id="313" name="Imagen 11" descr=""/>
          <p:cNvPicPr/>
          <p:nvPr/>
        </p:nvPicPr>
        <p:blipFill>
          <a:blip r:embed="rId7"/>
          <a:stretch/>
        </p:blipFill>
        <p:spPr>
          <a:xfrm>
            <a:off x="10012680" y="1029240"/>
            <a:ext cx="1965600" cy="1592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67" dur="indefinite" restart="never" nodeType="tmRoot">
          <p:childTnLst>
            <p:seq>
              <p:cTn id="168" dur="indefinite" nodeType="mainSeq">
                <p:childTnLst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Dropper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5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Es un archivo comprimido (.zip) que contiene: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VBE/VBS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CMD -&gt; VBS o JS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LNK -&gt; PS1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6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317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62743F2A-EC15-41FF-A387-4E51BCDAA84A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318" name="Imagen 1" descr=""/>
          <p:cNvPicPr/>
          <p:nvPr/>
        </p:nvPicPr>
        <p:blipFill>
          <a:blip r:embed="rId1"/>
          <a:stretch/>
        </p:blipFill>
        <p:spPr>
          <a:xfrm>
            <a:off x="1291680" y="2792520"/>
            <a:ext cx="2209680" cy="211320"/>
          </a:xfrm>
          <a:prstGeom prst="rect">
            <a:avLst/>
          </a:prstGeom>
          <a:ln>
            <a:noFill/>
          </a:ln>
        </p:spPr>
      </p:pic>
      <p:pic>
        <p:nvPicPr>
          <p:cNvPr id="319" name="Imagen 2" descr=""/>
          <p:cNvPicPr/>
          <p:nvPr/>
        </p:nvPicPr>
        <p:blipFill>
          <a:blip r:embed="rId2"/>
          <a:stretch/>
        </p:blipFill>
        <p:spPr>
          <a:xfrm>
            <a:off x="1291680" y="3853800"/>
            <a:ext cx="1441800" cy="217080"/>
          </a:xfrm>
          <a:prstGeom prst="rect">
            <a:avLst/>
          </a:prstGeom>
          <a:ln>
            <a:noFill/>
          </a:ln>
        </p:spPr>
      </p:pic>
      <p:pic>
        <p:nvPicPr>
          <p:cNvPr id="320" name="Imagen 4" descr=""/>
          <p:cNvPicPr/>
          <p:nvPr/>
        </p:nvPicPr>
        <p:blipFill>
          <a:blip r:embed="rId3"/>
          <a:stretch/>
        </p:blipFill>
        <p:spPr>
          <a:xfrm>
            <a:off x="1291680" y="4920840"/>
            <a:ext cx="3716640" cy="211320"/>
          </a:xfrm>
          <a:prstGeom prst="rect">
            <a:avLst/>
          </a:prstGeom>
          <a:ln>
            <a:noFill/>
          </a:ln>
        </p:spPr>
      </p:pic>
      <p:pic>
        <p:nvPicPr>
          <p:cNvPr id="321" name="Imagen 8" descr=""/>
          <p:cNvPicPr/>
          <p:nvPr/>
        </p:nvPicPr>
        <p:blipFill>
          <a:blip r:embed="rId4"/>
          <a:stretch/>
        </p:blipFill>
        <p:spPr>
          <a:xfrm>
            <a:off x="10020240" y="1025280"/>
            <a:ext cx="1958040" cy="15998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93" dur="indefinite" restart="never" nodeType="tmRoot">
          <p:childTnLst>
            <p:seq>
              <p:cTn id="194" dur="indefinite" nodeType="mainSeq">
                <p:childTnLst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Dropper (puede ser muy confuso)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23" name="Marcador de contenido 8" descr=""/>
          <p:cNvPicPr/>
          <p:nvPr/>
        </p:nvPicPr>
        <p:blipFill>
          <a:blip r:embed="rId1"/>
          <a:stretch/>
        </p:blipFill>
        <p:spPr>
          <a:xfrm>
            <a:off x="3090240" y="1825560"/>
            <a:ext cx="6011640" cy="4350960"/>
          </a:xfrm>
          <a:prstGeom prst="rect">
            <a:avLst/>
          </a:prstGeom>
          <a:ln>
            <a:noFill/>
          </a:ln>
        </p:spPr>
      </p:pic>
      <p:sp>
        <p:nvSpPr>
          <p:cNvPr id="324" name="TextShape 2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325" name="TextShape 3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2647777A-60DB-4048-93C5-7E72D58E802F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326" name="Imagen 13" descr=""/>
          <p:cNvPicPr/>
          <p:nvPr/>
        </p:nvPicPr>
        <p:blipFill>
          <a:blip r:embed="rId2"/>
          <a:stretch/>
        </p:blipFill>
        <p:spPr>
          <a:xfrm>
            <a:off x="3279600" y="1783080"/>
            <a:ext cx="5663160" cy="4436280"/>
          </a:xfrm>
          <a:prstGeom prst="rect">
            <a:avLst/>
          </a:prstGeom>
          <a:ln>
            <a:noFill/>
          </a:ln>
        </p:spPr>
      </p:pic>
      <p:sp>
        <p:nvSpPr>
          <p:cNvPr id="327" name="CustomShape 4"/>
          <p:cNvSpPr/>
          <p:nvPr/>
        </p:nvSpPr>
        <p:spPr>
          <a:xfrm>
            <a:off x="3084480" y="1870200"/>
            <a:ext cx="6022440" cy="36468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https://github.com/joydragon/decode_delayedexpansion_cmd</a:t>
            </a:r>
            <a:endParaRPr b="0" lang="en-US" sz="1800" spc="-1" strike="noStrike">
              <a:latin typeface="Arial"/>
            </a:endParaRPr>
          </a:p>
        </p:txBody>
      </p:sp>
    </p:spTree>
  </p:cSld>
  <p:timing>
    <p:tnLst>
      <p:par>
        <p:cTn id="213" dur="indefinite" restart="never" nodeType="tmRoot">
          <p:childTnLst>
            <p:seq>
              <p:cTn id="214" dur="indefinite" nodeType="mainSeq">
                <p:childTnLst>
                  <p:par>
                    <p:cTn id="215" fill="hold">
                      <p:stCondLst>
                        <p:cond delay="0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Comportamiento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9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0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331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9DD06D1E-3789-4B89-A898-82D113DA0B00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332" name="Imagen 5" descr=""/>
          <p:cNvPicPr/>
          <p:nvPr/>
        </p:nvPicPr>
        <p:blipFill>
          <a:blip r:embed="rId1"/>
          <a:stretch/>
        </p:blipFill>
        <p:spPr>
          <a:xfrm>
            <a:off x="490320" y="2872080"/>
            <a:ext cx="9490320" cy="2351880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id="333" name="Imagen 6" descr=""/>
          <p:cNvPicPr/>
          <p:nvPr/>
        </p:nvPicPr>
        <p:blipFill>
          <a:blip r:embed="rId2"/>
          <a:stretch/>
        </p:blipFill>
        <p:spPr>
          <a:xfrm>
            <a:off x="490320" y="3709800"/>
            <a:ext cx="11112480" cy="1420920"/>
          </a:xfrm>
          <a:prstGeom prst="rect">
            <a:avLst/>
          </a:prstGeom>
          <a:ln>
            <a:noFill/>
          </a:ln>
        </p:spPr>
      </p:pic>
      <p:pic>
        <p:nvPicPr>
          <p:cNvPr id="334" name="Imagen 7" descr=""/>
          <p:cNvPicPr/>
          <p:nvPr/>
        </p:nvPicPr>
        <p:blipFill>
          <a:blip r:embed="rId3"/>
          <a:stretch/>
        </p:blipFill>
        <p:spPr>
          <a:xfrm>
            <a:off x="490320" y="2312640"/>
            <a:ext cx="8798400" cy="2284920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sp>
        <p:nvSpPr>
          <p:cNvPr id="335" name="Line 5"/>
          <p:cNvSpPr/>
          <p:nvPr/>
        </p:nvSpPr>
        <p:spPr>
          <a:xfrm>
            <a:off x="6375960" y="3422520"/>
            <a:ext cx="1884240" cy="3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/>
        </p:style>
      </p:sp>
      <p:sp>
        <p:nvSpPr>
          <p:cNvPr id="336" name="CustomShape 6"/>
          <p:cNvSpPr/>
          <p:nvPr/>
        </p:nvSpPr>
        <p:spPr>
          <a:xfrm>
            <a:off x="9289080" y="3249000"/>
            <a:ext cx="1847880" cy="33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600" spc="-1" strike="noStrike">
                <a:solidFill>
                  <a:srgbClr val="808080"/>
                </a:solidFill>
                <a:latin typeface="Calibri"/>
              </a:rPr>
              <a:t>C:\\ProgramData\\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337" name="CustomShape 7"/>
          <p:cNvSpPr/>
          <p:nvPr/>
        </p:nvSpPr>
        <p:spPr>
          <a:xfrm>
            <a:off x="8462160" y="3260880"/>
            <a:ext cx="679680" cy="28944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/>
        </p:style>
      </p:sp>
      <p:pic>
        <p:nvPicPr>
          <p:cNvPr id="338" name="Imagen 12" descr=""/>
          <p:cNvPicPr/>
          <p:nvPr/>
        </p:nvPicPr>
        <p:blipFill>
          <a:blip r:embed="rId4"/>
          <a:stretch/>
        </p:blipFill>
        <p:spPr>
          <a:xfrm>
            <a:off x="10020240" y="1025280"/>
            <a:ext cx="1958040" cy="15998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27" dur="indefinite" restart="never" nodeType="tmRoot">
          <p:childTnLst>
            <p:seq>
              <p:cTn id="228" dur="indefinite" nodeType="mainSeq">
                <p:childTnLst>
                  <p:par>
                    <p:cTn id="229" fill="hold">
                      <p:stCondLst>
                        <p:cond delay="0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nodeType="with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nodeType="with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nodeType="with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Comportamiento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0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Crea archivos en %USERPROFILE%\%USERNAME%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C:\Users\Ricardo\Ricardo\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C:\Users\Ricardo\Ricardo.js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Descarga archivos en C:\ProgramData\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1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342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5F6C2D00-EF7A-4F7F-A560-C44A80BA58D9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343" name="Imagen 5" descr=""/>
          <p:cNvPicPr/>
          <p:nvPr/>
        </p:nvPicPr>
        <p:blipFill>
          <a:blip r:embed="rId1"/>
          <a:stretch/>
        </p:blipFill>
        <p:spPr>
          <a:xfrm>
            <a:off x="10020240" y="1025280"/>
            <a:ext cx="1958040" cy="1599840"/>
          </a:xfrm>
          <a:prstGeom prst="rect">
            <a:avLst/>
          </a:prstGeom>
          <a:ln>
            <a:noFill/>
          </a:ln>
        </p:spPr>
      </p:pic>
    </p:spTree>
  </p:cSld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Stage 2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5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Métodos de infección conocidos de stage 2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(2018 - 2019)</a:t>
            </a: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AutoIT3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aplicación válida que ejecuta binarios ofuscados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(2018-2019)</a:t>
            </a: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vmnat.exe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aplicación válida de VMWare vulnerable a .dll hijacking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(2019)</a:t>
            </a: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NvSmartMax.exe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aplicación válida de Nvidia vulnerable a .dll hijacking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“</a:t>
            </a: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Método nuevo”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(2019)</a:t>
            </a: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Instalador de Whatsapp Web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aplicación MSI que instala un .exe directamente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6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347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E0910774-FF98-4989-AE70-4BB023A15A8B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348" name="Imagen 5" descr=""/>
          <p:cNvPicPr/>
          <p:nvPr/>
        </p:nvPicPr>
        <p:blipFill>
          <a:blip r:embed="rId1"/>
          <a:stretch/>
        </p:blipFill>
        <p:spPr>
          <a:xfrm>
            <a:off x="10020240" y="1029240"/>
            <a:ext cx="1958040" cy="1592280"/>
          </a:xfrm>
          <a:prstGeom prst="rect">
            <a:avLst/>
          </a:prstGeom>
          <a:ln>
            <a:noFill/>
          </a:ln>
        </p:spPr>
      </p:pic>
    </p:spTree>
  </p:cSld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AutoIt3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0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Binario en </a:t>
            </a:r>
            <a:r>
              <a:rPr b="1" lang="es-CL" sz="2800" spc="-1" strike="noStrike">
                <a:solidFill>
                  <a:srgbClr val="000000"/>
                </a:solidFill>
                <a:latin typeface="Calibri"/>
              </a:rPr>
              <a:t>lista blanca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Ejecuta acciones directamente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de acuerdo a “guión” de configuración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Necesita 3 archivos dentro del .zip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1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352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277259AC-2186-492A-97C4-54477189C9E4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353" name="Imagen 5" descr=""/>
          <p:cNvPicPr/>
          <p:nvPr/>
        </p:nvPicPr>
        <p:blipFill>
          <a:blip r:embed="rId1"/>
          <a:stretch/>
        </p:blipFill>
        <p:spPr>
          <a:xfrm>
            <a:off x="10020240" y="1029240"/>
            <a:ext cx="1958040" cy="1592280"/>
          </a:xfrm>
          <a:prstGeom prst="rect">
            <a:avLst/>
          </a:prstGeom>
          <a:ln>
            <a:noFill/>
          </a:ln>
        </p:spPr>
      </p:pic>
    </p:spTree>
  </p:cSld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AutoIt3 (funcionamiento)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55" name="Marcador de contenido 6" descr=""/>
          <p:cNvPicPr/>
          <p:nvPr/>
        </p:nvPicPr>
        <p:blipFill>
          <a:blip r:embed="rId1"/>
          <a:stretch/>
        </p:blipFill>
        <p:spPr>
          <a:xfrm>
            <a:off x="2663280" y="1825560"/>
            <a:ext cx="6864840" cy="4350960"/>
          </a:xfrm>
          <a:prstGeom prst="rect">
            <a:avLst/>
          </a:prstGeom>
          <a:ln>
            <a:noFill/>
          </a:ln>
        </p:spPr>
      </p:pic>
      <p:sp>
        <p:nvSpPr>
          <p:cNvPr id="356" name="TextShape 2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357" name="TextShape 3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405378BF-19DF-4E1C-868E-CF3517F22D58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</p:spTree>
  </p:cSld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VMNat y NVSmartHelper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9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Utilizan aplicaciones en lista blanca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vmnat.exe (versión 12.5.6 build-5528349)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NvSmartHelper.exe (versión 6.14.10.100.03)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Tienen vulnerabilidades de DLL hijacking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0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361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2AD4B728-0501-4A87-90D0-25229514AADA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362" name="Imagen 5" descr=""/>
          <p:cNvPicPr/>
          <p:nvPr/>
        </p:nvPicPr>
        <p:blipFill>
          <a:blip r:embed="rId1"/>
          <a:stretch/>
        </p:blipFill>
        <p:spPr>
          <a:xfrm>
            <a:off x="10020240" y="1029240"/>
            <a:ext cx="1958040" cy="1592280"/>
          </a:xfrm>
          <a:prstGeom prst="rect">
            <a:avLst/>
          </a:prstGeom>
          <a:ln>
            <a:noFill/>
          </a:ln>
        </p:spPr>
      </p:pic>
    </p:spTree>
  </p:cSld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DLL Hijacking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4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5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366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5CB873A9-6A61-4C70-A0CF-0EDE33E6777B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367" name="CustomShape 5"/>
          <p:cNvSpPr/>
          <p:nvPr/>
        </p:nvSpPr>
        <p:spPr>
          <a:xfrm>
            <a:off x="3016080" y="3498120"/>
            <a:ext cx="2226240" cy="462960"/>
          </a:xfrm>
          <a:prstGeom prst="rect">
            <a:avLst/>
          </a:prstGeom>
          <a:solidFill>
            <a:schemeClr val="accent3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2000" spc="-1" strike="noStrike">
                <a:solidFill>
                  <a:srgbClr val="ffffff"/>
                </a:solidFill>
                <a:latin typeface="Arial"/>
                <a:ea typeface="DejaVu Sans"/>
              </a:rPr>
              <a:t>NvSmartMax.dll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368" name="CustomShape 6"/>
          <p:cNvSpPr/>
          <p:nvPr/>
        </p:nvSpPr>
        <p:spPr>
          <a:xfrm>
            <a:off x="3016080" y="3975480"/>
            <a:ext cx="2226240" cy="4629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  <a:ea typeface="DejaVu Sans"/>
              </a:rPr>
              <a:t>NvSmartMaxNotifyAppHWND</a:t>
            </a:r>
            <a:endParaRPr b="0" lang="en-US" sz="1200" spc="-1" strike="noStrike">
              <a:latin typeface="Arial"/>
            </a:endParaRPr>
          </a:p>
        </p:txBody>
      </p:sp>
      <p:pic>
        <p:nvPicPr>
          <p:cNvPr id="369" name="Imagen 7" descr=""/>
          <p:cNvPicPr/>
          <p:nvPr/>
        </p:nvPicPr>
        <p:blipFill>
          <a:blip r:embed="rId1"/>
          <a:stretch/>
        </p:blipFill>
        <p:spPr>
          <a:xfrm>
            <a:off x="6071040" y="2790000"/>
            <a:ext cx="1556640" cy="1018080"/>
          </a:xfrm>
          <a:prstGeom prst="rect">
            <a:avLst/>
          </a:prstGeom>
          <a:ln>
            <a:noFill/>
          </a:ln>
        </p:spPr>
      </p:pic>
      <p:pic>
        <p:nvPicPr>
          <p:cNvPr id="370" name="Imagen 8" descr=""/>
          <p:cNvPicPr/>
          <p:nvPr/>
        </p:nvPicPr>
        <p:blipFill>
          <a:blip r:embed="rId2"/>
          <a:stretch/>
        </p:blipFill>
        <p:spPr>
          <a:xfrm>
            <a:off x="6108840" y="4541760"/>
            <a:ext cx="1538280" cy="1018080"/>
          </a:xfrm>
          <a:prstGeom prst="rect">
            <a:avLst/>
          </a:prstGeom>
          <a:ln>
            <a:noFill/>
          </a:ln>
        </p:spPr>
      </p:pic>
      <p:pic>
        <p:nvPicPr>
          <p:cNvPr id="371" name="Imagen 9" descr=""/>
          <p:cNvPicPr/>
          <p:nvPr/>
        </p:nvPicPr>
        <p:blipFill>
          <a:blip r:embed="rId3"/>
          <a:stretch/>
        </p:blipFill>
        <p:spPr>
          <a:xfrm>
            <a:off x="8298720" y="4513320"/>
            <a:ext cx="1343160" cy="1065240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372" name="Imagen 10" descr=""/>
          <p:cNvPicPr/>
          <p:nvPr/>
        </p:nvPicPr>
        <p:blipFill>
          <a:blip r:embed="rId4"/>
          <a:stretch/>
        </p:blipFill>
        <p:spPr>
          <a:xfrm>
            <a:off x="8249040" y="2726640"/>
            <a:ext cx="1402560" cy="1145160"/>
          </a:xfrm>
          <a:prstGeom prst="rect">
            <a:avLst/>
          </a:prstGeom>
          <a:ln>
            <a:noFill/>
          </a:ln>
        </p:spPr>
      </p:pic>
      <p:sp>
        <p:nvSpPr>
          <p:cNvPr id="373" name="CustomShape 7"/>
          <p:cNvSpPr/>
          <p:nvPr/>
        </p:nvSpPr>
        <p:spPr>
          <a:xfrm flipV="1">
            <a:off x="5242680" y="2789280"/>
            <a:ext cx="827640" cy="588240"/>
          </a:xfrm>
          <a:prstGeom prst="bentConnector3">
            <a:avLst>
              <a:gd name="adj1" fmla="val 50000"/>
            </a:avLst>
          </a:prstGeom>
          <a:noFill/>
          <a:ln w="76320">
            <a:solidFill>
              <a:schemeClr val="accent3">
                <a:lumMod val="75000"/>
              </a:schemeClr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74" name="CustomShape 8"/>
          <p:cNvSpPr/>
          <p:nvPr/>
        </p:nvSpPr>
        <p:spPr>
          <a:xfrm flipH="1" rot="16200000">
            <a:off x="5351400" y="4293360"/>
            <a:ext cx="1018080" cy="495360"/>
          </a:xfrm>
          <a:prstGeom prst="bentConnector2">
            <a:avLst/>
          </a:prstGeom>
          <a:noFill/>
          <a:ln w="76320"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75" name="CustomShape 9"/>
          <p:cNvSpPr/>
          <p:nvPr/>
        </p:nvSpPr>
        <p:spPr>
          <a:xfrm flipV="1">
            <a:off x="7647480" y="5037120"/>
            <a:ext cx="650160" cy="39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76320"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76" name="CustomShape 10"/>
          <p:cNvSpPr/>
          <p:nvPr/>
        </p:nvSpPr>
        <p:spPr>
          <a:xfrm>
            <a:off x="7628400" y="3299400"/>
            <a:ext cx="619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76320">
            <a:solidFill>
              <a:schemeClr val="accent3">
                <a:lumMod val="75000"/>
              </a:schemeClr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77" name="CustomShape 11"/>
          <p:cNvSpPr/>
          <p:nvPr/>
        </p:nvSpPr>
        <p:spPr>
          <a:xfrm flipV="1">
            <a:off x="2580480" y="3727800"/>
            <a:ext cx="434880" cy="360"/>
          </a:xfrm>
          <a:prstGeom prst="bentConnector3">
            <a:avLst>
              <a:gd name="adj1" fmla="val 50000"/>
            </a:avLst>
          </a:prstGeom>
          <a:noFill/>
          <a:ln w="76320">
            <a:solidFill>
              <a:schemeClr val="accent3">
                <a:lumMod val="75000"/>
              </a:schemeClr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78" name="Imagen 29" descr=""/>
          <p:cNvPicPr/>
          <p:nvPr/>
        </p:nvPicPr>
        <p:blipFill>
          <a:blip r:embed="rId5"/>
          <a:stretch/>
        </p:blipFill>
        <p:spPr>
          <a:xfrm>
            <a:off x="10020240" y="1029240"/>
            <a:ext cx="1958040" cy="1592280"/>
          </a:xfrm>
          <a:prstGeom prst="rect">
            <a:avLst/>
          </a:prstGeom>
          <a:ln>
            <a:noFill/>
          </a:ln>
        </p:spPr>
      </p:pic>
      <p:pic>
        <p:nvPicPr>
          <p:cNvPr id="379" name="Imagen 30" descr=""/>
          <p:cNvPicPr/>
          <p:nvPr/>
        </p:nvPicPr>
        <p:blipFill>
          <a:blip r:embed="rId6"/>
          <a:stretch/>
        </p:blipFill>
        <p:spPr>
          <a:xfrm>
            <a:off x="1509120" y="3260160"/>
            <a:ext cx="944640" cy="9370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59" dur="indefinite" restart="never" nodeType="tmRoot">
          <p:childTnLst>
            <p:seq>
              <p:cTn id="260" dur="indefinite" nodeType="mainSeq">
                <p:childTnLst>
                  <p:par>
                    <p:cTn id="261" fill="hold">
                      <p:stCondLst>
                        <p:cond delay="0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Stage 2 “nueva versión”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1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Instalador de WhatsApp Web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Archivo cmd descarga y ejecuta .msi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2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383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B517B789-BD74-4AC9-A775-92162F6D5062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384" name="Imagen 5" descr=""/>
          <p:cNvPicPr/>
          <p:nvPr/>
        </p:nvPicPr>
        <p:blipFill>
          <a:blip r:embed="rId1"/>
          <a:stretch/>
        </p:blipFill>
        <p:spPr>
          <a:xfrm>
            <a:off x="4186080" y="2871720"/>
            <a:ext cx="4424400" cy="3425040"/>
          </a:xfrm>
          <a:prstGeom prst="rect">
            <a:avLst/>
          </a:prstGeom>
          <a:ln>
            <a:noFill/>
          </a:ln>
        </p:spPr>
      </p:pic>
      <p:pic>
        <p:nvPicPr>
          <p:cNvPr id="385" name="Imagen 6" descr=""/>
          <p:cNvPicPr/>
          <p:nvPr/>
        </p:nvPicPr>
        <p:blipFill>
          <a:blip r:embed="rId2"/>
          <a:stretch/>
        </p:blipFill>
        <p:spPr>
          <a:xfrm>
            <a:off x="10020240" y="1029240"/>
            <a:ext cx="1958040" cy="1592280"/>
          </a:xfrm>
          <a:prstGeom prst="rect">
            <a:avLst/>
          </a:prstGeom>
          <a:ln>
            <a:noFill/>
          </a:ln>
        </p:spPr>
      </p:pic>
    </p:spTree>
  </p:cSld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Funcionalidades N40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7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Keylogger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Espera a que teclees “cosas interesantes”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URL de banco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Claves de webmail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8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389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6A8CD023-846C-44F1-8F12-6F798E9B700D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390" name="Imagen 5" descr=""/>
          <p:cNvPicPr/>
          <p:nvPr/>
        </p:nvPicPr>
        <p:blipFill>
          <a:blip r:embed="rId1"/>
          <a:stretch/>
        </p:blipFill>
        <p:spPr>
          <a:xfrm>
            <a:off x="5603400" y="4619880"/>
            <a:ext cx="2067120" cy="1378080"/>
          </a:xfrm>
          <a:prstGeom prst="rect">
            <a:avLst/>
          </a:prstGeom>
          <a:ln>
            <a:noFill/>
          </a:ln>
        </p:spPr>
      </p:pic>
      <p:pic>
        <p:nvPicPr>
          <p:cNvPr id="391" name="Imagen 6" descr=""/>
          <p:cNvPicPr/>
          <p:nvPr/>
        </p:nvPicPr>
        <p:blipFill>
          <a:blip r:embed="rId2"/>
          <a:stretch/>
        </p:blipFill>
        <p:spPr>
          <a:xfrm>
            <a:off x="4300560" y="3819240"/>
            <a:ext cx="1944000" cy="621720"/>
          </a:xfrm>
          <a:prstGeom prst="rect">
            <a:avLst/>
          </a:prstGeom>
          <a:ln>
            <a:noFill/>
          </a:ln>
        </p:spPr>
      </p:pic>
      <p:pic>
        <p:nvPicPr>
          <p:cNvPr id="392" name="Imagen 7" descr=""/>
          <p:cNvPicPr/>
          <p:nvPr/>
        </p:nvPicPr>
        <p:blipFill>
          <a:blip r:embed="rId3"/>
          <a:stretch/>
        </p:blipFill>
        <p:spPr>
          <a:xfrm>
            <a:off x="9982080" y="1025280"/>
            <a:ext cx="1958040" cy="1599840"/>
          </a:xfrm>
          <a:prstGeom prst="rect">
            <a:avLst/>
          </a:prstGeom>
          <a:ln>
            <a:noFill/>
          </a:ln>
        </p:spPr>
      </p:pic>
    </p:spTree>
  </p:cSld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Funcionalidades N40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4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Web Injection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Modifica sitio del banco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Pide cosas “inusuales”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5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396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52995EA3-15A0-4CAC-B359-DC13B2DF8F03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397" name="Imagen 5" descr=""/>
          <p:cNvPicPr/>
          <p:nvPr/>
        </p:nvPicPr>
        <p:blipFill>
          <a:blip r:embed="rId1"/>
          <a:stretch/>
        </p:blipFill>
        <p:spPr>
          <a:xfrm>
            <a:off x="4347360" y="3303720"/>
            <a:ext cx="3497040" cy="2758320"/>
          </a:xfrm>
          <a:prstGeom prst="rect">
            <a:avLst/>
          </a:prstGeom>
          <a:ln>
            <a:noFill/>
          </a:ln>
        </p:spPr>
      </p:pic>
      <p:pic>
        <p:nvPicPr>
          <p:cNvPr id="398" name="Imagen 6" descr=""/>
          <p:cNvPicPr/>
          <p:nvPr/>
        </p:nvPicPr>
        <p:blipFill>
          <a:blip r:embed="rId2"/>
          <a:stretch/>
        </p:blipFill>
        <p:spPr>
          <a:xfrm>
            <a:off x="9982080" y="1025280"/>
            <a:ext cx="1958040" cy="15998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97" dur="indefinite" restart="never" nodeType="tmRoot">
          <p:childTnLst>
            <p:seq>
              <p:cTn id="298" dur="indefinite" nodeType="mainSeq">
                <p:childTnLst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Funcionalidades N40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0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Descarga nuevos “binarios”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Actualizaciones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Herramientas nuevas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1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402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46D9888F-C625-4B78-9F16-B47491F8A46A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403" name="Imagen 5" descr=""/>
          <p:cNvPicPr/>
          <p:nvPr/>
        </p:nvPicPr>
        <p:blipFill>
          <a:blip r:embed="rId1"/>
          <a:stretch/>
        </p:blipFill>
        <p:spPr>
          <a:xfrm>
            <a:off x="3134520" y="3429000"/>
            <a:ext cx="1102320" cy="1046520"/>
          </a:xfrm>
          <a:prstGeom prst="rect">
            <a:avLst/>
          </a:prstGeom>
          <a:ln>
            <a:noFill/>
          </a:ln>
        </p:spPr>
      </p:pic>
      <p:pic>
        <p:nvPicPr>
          <p:cNvPr id="404" name="Imagen 6" descr=""/>
          <p:cNvPicPr/>
          <p:nvPr/>
        </p:nvPicPr>
        <p:blipFill>
          <a:blip r:embed="rId2"/>
          <a:stretch/>
        </p:blipFill>
        <p:spPr>
          <a:xfrm>
            <a:off x="4337280" y="4447080"/>
            <a:ext cx="944640" cy="937080"/>
          </a:xfrm>
          <a:prstGeom prst="rect">
            <a:avLst/>
          </a:prstGeom>
          <a:ln>
            <a:noFill/>
          </a:ln>
        </p:spPr>
      </p:pic>
      <p:sp>
        <p:nvSpPr>
          <p:cNvPr id="405" name="CustomShape 5"/>
          <p:cNvSpPr/>
          <p:nvPr/>
        </p:nvSpPr>
        <p:spPr>
          <a:xfrm>
            <a:off x="4237200" y="3952440"/>
            <a:ext cx="572040" cy="494280"/>
          </a:xfrm>
          <a:prstGeom prst="bentConnector2">
            <a:avLst/>
          </a:prstGeom>
          <a:noFill/>
          <a:ln w="76320">
            <a:tailEnd len="med" type="triangle" w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6" name="CustomShape 6"/>
          <p:cNvSpPr/>
          <p:nvPr/>
        </p:nvSpPr>
        <p:spPr>
          <a:xfrm rot="10800000">
            <a:off x="3686400" y="4476240"/>
            <a:ext cx="650880" cy="439920"/>
          </a:xfrm>
          <a:prstGeom prst="bentConnector2">
            <a:avLst/>
          </a:prstGeom>
          <a:noFill/>
          <a:ln w="76320">
            <a:tailEnd len="med" type="triangle" w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07" name="Imagen 9" descr=""/>
          <p:cNvPicPr/>
          <p:nvPr/>
        </p:nvPicPr>
        <p:blipFill>
          <a:blip r:embed="rId3"/>
          <a:stretch/>
        </p:blipFill>
        <p:spPr>
          <a:xfrm>
            <a:off x="6642000" y="3708360"/>
            <a:ext cx="1734120" cy="1676160"/>
          </a:xfrm>
          <a:prstGeom prst="rect">
            <a:avLst/>
          </a:prstGeom>
          <a:ln>
            <a:noFill/>
          </a:ln>
        </p:spPr>
      </p:pic>
      <p:pic>
        <p:nvPicPr>
          <p:cNvPr id="408" name="Imagen 12" descr=""/>
          <p:cNvPicPr/>
          <p:nvPr/>
        </p:nvPicPr>
        <p:blipFill>
          <a:blip r:embed="rId4"/>
          <a:stretch/>
        </p:blipFill>
        <p:spPr>
          <a:xfrm>
            <a:off x="9982080" y="1025280"/>
            <a:ext cx="1958040" cy="15998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03" dur="indefinite" restart="never" nodeType="tmRoot">
          <p:childTnLst>
            <p:seq>
              <p:cTn id="304" dur="indefinite" nodeType="mainSeq">
                <p:childTnLst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Funcionalidades N40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0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Robo de portapapeles (BTC)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1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412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36C5719D-39CE-49FD-A8D5-C9EE5FE0D01D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413" name="CustomShape 5"/>
          <p:cNvSpPr/>
          <p:nvPr/>
        </p:nvSpPr>
        <p:spPr>
          <a:xfrm flipV="1" rot="10800000">
            <a:off x="7444080" y="4859280"/>
            <a:ext cx="2885760" cy="198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bIns="0" anchor="ctr"/>
          <a:p>
            <a:pPr>
              <a:lnSpc>
                <a:spcPct val="100000"/>
              </a:lnSpc>
            </a:pPr>
            <a:r>
              <a:rPr b="0" lang="en-US" sz="1000" spc="-1" strike="noStrike">
                <a:solidFill>
                  <a:srgbClr val="ed7d31"/>
                </a:solidFill>
                <a:latin typeface="Arial Unicode MS"/>
                <a:ea typeface="Times New Roman"/>
              </a:rPr>
              <a:t>1CMGiEZ7shf179HzXBq5KKWVG3BzKMKQgS</a:t>
            </a:r>
            <a:r>
              <a:rPr b="0" lang="en-US" sz="1000" spc="-1" strike="noStrike">
                <a:solidFill>
                  <a:srgbClr val="ed7d31"/>
                </a:solidFill>
                <a:latin typeface="Calibri"/>
                <a:ea typeface="Times New Roman"/>
              </a:rPr>
              <a:t> </a:t>
            </a:r>
            <a:endParaRPr b="0" lang="en-US" sz="1000" spc="-1" strike="noStrike">
              <a:latin typeface="Arial"/>
            </a:endParaRPr>
          </a:p>
        </p:txBody>
      </p:sp>
      <p:pic>
        <p:nvPicPr>
          <p:cNvPr id="414" name="Imagen 6" descr=""/>
          <p:cNvPicPr/>
          <p:nvPr/>
        </p:nvPicPr>
        <p:blipFill>
          <a:blip r:embed="rId1"/>
          <a:stretch/>
        </p:blipFill>
        <p:spPr>
          <a:xfrm>
            <a:off x="7872120" y="4436640"/>
            <a:ext cx="826920" cy="826920"/>
          </a:xfrm>
          <a:prstGeom prst="rect">
            <a:avLst/>
          </a:prstGeom>
          <a:ln>
            <a:noFill/>
          </a:ln>
        </p:spPr>
      </p:pic>
      <p:sp>
        <p:nvSpPr>
          <p:cNvPr id="415" name="CustomShape 6"/>
          <p:cNvSpPr/>
          <p:nvPr/>
        </p:nvSpPr>
        <p:spPr>
          <a:xfrm>
            <a:off x="6783120" y="4135320"/>
            <a:ext cx="1088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CTRL+V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416" name="Imagen 8" descr=""/>
          <p:cNvPicPr/>
          <p:nvPr/>
        </p:nvPicPr>
        <p:blipFill>
          <a:blip r:embed="rId2"/>
          <a:stretch/>
        </p:blipFill>
        <p:spPr>
          <a:xfrm>
            <a:off x="5013720" y="3506040"/>
            <a:ext cx="595800" cy="595800"/>
          </a:xfrm>
          <a:prstGeom prst="rect">
            <a:avLst/>
          </a:prstGeom>
          <a:ln>
            <a:noFill/>
          </a:ln>
        </p:spPr>
      </p:pic>
      <p:sp>
        <p:nvSpPr>
          <p:cNvPr id="417" name="CustomShape 7"/>
          <p:cNvSpPr/>
          <p:nvPr/>
        </p:nvSpPr>
        <p:spPr>
          <a:xfrm flipV="1">
            <a:off x="5725440" y="3864600"/>
            <a:ext cx="2251080" cy="7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18" name="Imagen 10" descr=""/>
          <p:cNvPicPr/>
          <p:nvPr/>
        </p:nvPicPr>
        <p:blipFill>
          <a:blip r:embed="rId3"/>
          <a:stretch/>
        </p:blipFill>
        <p:spPr>
          <a:xfrm>
            <a:off x="8017200" y="3506040"/>
            <a:ext cx="595800" cy="595800"/>
          </a:xfrm>
          <a:prstGeom prst="rect">
            <a:avLst/>
          </a:prstGeom>
          <a:ln>
            <a:noFill/>
          </a:ln>
        </p:spPr>
      </p:pic>
      <p:sp>
        <p:nvSpPr>
          <p:cNvPr id="419" name="CustomShape 8"/>
          <p:cNvSpPr/>
          <p:nvPr/>
        </p:nvSpPr>
        <p:spPr>
          <a:xfrm>
            <a:off x="5673240" y="4015080"/>
            <a:ext cx="2198520" cy="9248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0" name="CustomShape 9"/>
          <p:cNvSpPr/>
          <p:nvPr/>
        </p:nvSpPr>
        <p:spPr>
          <a:xfrm>
            <a:off x="7576560" y="5263560"/>
            <a:ext cx="1417680" cy="30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Wallet Atacante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421" name="Imagen 13" descr=""/>
          <p:cNvPicPr/>
          <p:nvPr/>
        </p:nvPicPr>
        <p:blipFill>
          <a:blip r:embed="rId4"/>
          <a:stretch/>
        </p:blipFill>
        <p:spPr>
          <a:xfrm>
            <a:off x="6633360" y="3656880"/>
            <a:ext cx="462960" cy="462960"/>
          </a:xfrm>
          <a:prstGeom prst="rect">
            <a:avLst/>
          </a:prstGeom>
          <a:ln>
            <a:noFill/>
          </a:ln>
        </p:spPr>
      </p:pic>
      <p:sp>
        <p:nvSpPr>
          <p:cNvPr id="422" name="CustomShape 10"/>
          <p:cNvSpPr/>
          <p:nvPr/>
        </p:nvSpPr>
        <p:spPr>
          <a:xfrm>
            <a:off x="5502960" y="3431160"/>
            <a:ext cx="2665080" cy="242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000" spc="-1" strike="noStrike">
                <a:solidFill>
                  <a:srgbClr val="000000"/>
                </a:solidFill>
                <a:latin typeface="Arial Unicode MS"/>
                <a:ea typeface="Times New Roman"/>
              </a:rPr>
              <a:t>1PPVzjfPZece9mwJKdPB5Kbhv4JiSemFCu</a:t>
            </a:r>
            <a:endParaRPr b="0" lang="en-US" sz="1000" spc="-1" strike="noStrike">
              <a:latin typeface="Arial"/>
            </a:endParaRPr>
          </a:p>
        </p:txBody>
      </p:sp>
      <p:grpSp>
        <p:nvGrpSpPr>
          <p:cNvPr id="423" name="Group 11"/>
          <p:cNvGrpSpPr/>
          <p:nvPr/>
        </p:nvGrpSpPr>
        <p:grpSpPr>
          <a:xfrm>
            <a:off x="2588400" y="2559240"/>
            <a:ext cx="1428840" cy="1376280"/>
            <a:chOff x="2588400" y="2559240"/>
            <a:chExt cx="1428840" cy="1376280"/>
          </a:xfrm>
        </p:grpSpPr>
        <p:pic>
          <p:nvPicPr>
            <p:cNvPr id="424" name="Imagen 16" descr=""/>
            <p:cNvPicPr/>
            <p:nvPr/>
          </p:nvPicPr>
          <p:blipFill>
            <a:blip r:embed="rId5"/>
            <a:stretch/>
          </p:blipFill>
          <p:spPr>
            <a:xfrm>
              <a:off x="2588400" y="2559240"/>
              <a:ext cx="1428840" cy="119808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25" name="Imagen 17" descr=""/>
            <p:cNvPicPr/>
            <p:nvPr/>
          </p:nvPicPr>
          <p:blipFill>
            <a:blip r:embed="rId6"/>
            <a:stretch/>
          </p:blipFill>
          <p:spPr>
            <a:xfrm>
              <a:off x="3198960" y="3075480"/>
              <a:ext cx="789120" cy="860040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426" name="Imagen 18" descr=""/>
          <p:cNvPicPr/>
          <p:nvPr/>
        </p:nvPicPr>
        <p:blipFill>
          <a:blip r:embed="rId7"/>
          <a:stretch/>
        </p:blipFill>
        <p:spPr>
          <a:xfrm>
            <a:off x="9982080" y="1025280"/>
            <a:ext cx="1958040" cy="15998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19" dur="indefinite" restart="never" nodeType="tmRoot">
          <p:childTnLst>
            <p:seq>
              <p:cTn id="320" dur="indefinite" nodeType="mainSeq">
                <p:childTnLst>
                  <p:par>
                    <p:cTn id="321" fill="hold">
                      <p:stCondLst>
                        <p:cond delay="0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Impacto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8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Probabilidad de infección: </a:t>
            </a:r>
            <a:r>
              <a:rPr b="0" lang="es-CL" sz="2800" spc="-1" strike="noStrike">
                <a:solidFill>
                  <a:srgbClr val="ff0000"/>
                </a:solidFill>
                <a:latin typeface="Calibri"/>
              </a:rPr>
              <a:t>Alta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Eslabón débil es el usuario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Probabilidad de detección temprana: </a:t>
            </a:r>
            <a:r>
              <a:rPr b="0" lang="es-CL" sz="2800" spc="-1" strike="noStrike">
                <a:solidFill>
                  <a:srgbClr val="ff0000"/>
                </a:solidFill>
                <a:latin typeface="Calibri"/>
              </a:rPr>
              <a:t>Baja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Aún no se masifica su detección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Probabilidad de detección post infección: </a:t>
            </a:r>
            <a:r>
              <a:rPr b="0" lang="es-CL" sz="2800" spc="-1" strike="noStrike">
                <a:solidFill>
                  <a:srgbClr val="ff0000"/>
                </a:solidFill>
                <a:latin typeface="Calibri"/>
              </a:rPr>
              <a:t>Muy Baja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Muy difícil de hacer forense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9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430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A4527B28-868E-47F7-B02F-7A90C0212E64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</p:spTree>
  </p:cSld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Detección y Prevención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2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Detección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Monitoreo de carpeta %USERPROFILE%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Monitoreo de archivos en C:\ProgramData\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Prevención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Quitar usuarios con privilegios de administrador local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Revisión de adjuntos con extensiones maliciosas en correo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Deshabilitar Powershell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3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434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691DC89C-BE44-436C-AC87-1D51CA766B10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</p:spTree>
  </p:cSld>
  <p:timing>
    <p:tnLst>
      <p:par>
        <p:cTn id="345" dur="indefinite" restart="never" nodeType="tmRoot">
          <p:childTnLst>
            <p:seq>
              <p:cTn id="346" dur="indefinite" nodeType="mainSeq">
                <p:childTnLst>
                  <p:par>
                    <p:cTn id="347" fill="hold">
                      <p:stCondLst>
                        <p:cond delay="0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>
                      <p:stCondLst>
                        <p:cond delay="indefinite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5" fill="hold">
                      <p:stCondLst>
                        <p:cond delay="indefinite"/>
                      </p:stCondLst>
                      <p:childTnLst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Actividad noticiosa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6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Disclaimer: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No es una noticia tan nueva, es de marzo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7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438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B4BF9841-E80E-4620-8349-8A5EC3229E00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439" name="Imagen 5" descr=""/>
          <p:cNvPicPr/>
          <p:nvPr/>
        </p:nvPicPr>
        <p:blipFill>
          <a:blip r:embed="rId1"/>
          <a:stretch/>
        </p:blipFill>
        <p:spPr>
          <a:xfrm>
            <a:off x="2292840" y="0"/>
            <a:ext cx="7606080" cy="6857640"/>
          </a:xfrm>
          <a:prstGeom prst="rect">
            <a:avLst/>
          </a:prstGeom>
          <a:ln>
            <a:noFill/>
          </a:ln>
        </p:spPr>
      </p:pic>
      <p:pic>
        <p:nvPicPr>
          <p:cNvPr id="440" name="Imagen 6" descr=""/>
          <p:cNvPicPr/>
          <p:nvPr/>
        </p:nvPicPr>
        <p:blipFill>
          <a:blip r:embed="rId2"/>
          <a:stretch/>
        </p:blipFill>
        <p:spPr>
          <a:xfrm>
            <a:off x="2442240" y="152280"/>
            <a:ext cx="7611480" cy="6857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73" dur="indefinite" restart="never" nodeType="tmRoot">
          <p:childTnLst>
            <p:seq>
              <p:cTn id="374" dur="indefinite" nodeType="mainSeq">
                <p:childTnLst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Comunicado 22-23 de marzo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2" name="TextShape 2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443" name="TextShape 3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3CDBFDDD-CA62-4234-8BFE-822CD5915F02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444" name="Imagen 446" descr=""/>
          <p:cNvPicPr/>
          <p:nvPr/>
        </p:nvPicPr>
        <p:blipFill>
          <a:blip r:embed="rId1"/>
          <a:stretch/>
        </p:blipFill>
        <p:spPr>
          <a:xfrm>
            <a:off x="3342240" y="1825560"/>
            <a:ext cx="5506920" cy="4350960"/>
          </a:xfrm>
          <a:prstGeom prst="rect">
            <a:avLst/>
          </a:prstGeom>
          <a:ln>
            <a:noFill/>
          </a:ln>
        </p:spPr>
      </p:pic>
    </p:spTree>
  </p:cSld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Discusión al respecto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6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Análisis del comunicado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Son 3 campañas distintas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Generó muchas reacciones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Se pedían explicaciones y reacciones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Comunidades de seguridad confundidas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Se copia/difunde?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Se analiza/espera?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7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448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61CEEA94-35A4-4E45-B083-B48072776732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</p:spTree>
  </p:cSld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Nuestro análisis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0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Semana 18/03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Comunicado 22/03 – 23/03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Alerta sobre 3 de las 4 amenazas anteriores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Amenaza “Zonidel” no tuvo descripción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1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452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E9FF88E1-E086-4CD7-B1E6-8F292AE0B681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453" name="Imagen 5" descr=""/>
          <p:cNvPicPr/>
          <p:nvPr/>
        </p:nvPicPr>
        <p:blipFill>
          <a:blip r:embed="rId1"/>
          <a:stretch/>
        </p:blipFill>
        <p:spPr>
          <a:xfrm>
            <a:off x="2275560" y="2433960"/>
            <a:ext cx="4526280" cy="1192680"/>
          </a:xfrm>
          <a:prstGeom prst="rect">
            <a:avLst/>
          </a:prstGeom>
          <a:ln>
            <a:noFill/>
          </a:ln>
        </p:spPr>
      </p:pic>
    </p:spTree>
  </p:cSld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¿Cómo mejorar el flujo?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5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Comenzar con pocos datos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Apoyo en expertos del área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Generar informe técnico posterior que transparente y sustente la alerta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6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457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B2FC9FD2-504F-4A9A-9693-83636B529C30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</p:spTree>
  </p:cSld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Conclusiones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9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Amenazas dejaron de ser simples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Grupos altamente organizados para el crimen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Estamos trabajando en Seguridad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Somos personas/comunidades activas y en alerta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Comuniquémonos y compartamos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Fortalezcamos las redes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0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461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828A0179-A74A-4817-B0D6-7B4E0B0C29AB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</p:spTree>
  </p:cSld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ctr">
              <a:lnSpc>
                <a:spcPct val="90000"/>
              </a:lnSpc>
            </a:pPr>
            <a:r>
              <a:rPr b="0" lang="es-CL" sz="6000" spc="-1" strike="noStrike">
                <a:solidFill>
                  <a:srgbClr val="92d050"/>
                </a:solidFill>
                <a:latin typeface="Calibri Light"/>
              </a:rPr>
              <a:t>Muchas Gracias!</a:t>
            </a:r>
            <a:endParaRPr b="0" lang="es-CL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3" name="TextShape 2"/>
          <p:cNvSpPr txBox="1"/>
          <p:nvPr/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Ricardo Monreal Llop</a:t>
            </a:r>
            <a:endParaRPr b="0" lang="en-US" sz="2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ricardo.monreal@telefonica.com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464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465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F87135E3-7F19-4353-9A95-7049546CCC56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</p:spTree>
  </p:cSld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MISP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7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Sistema de recolección de IOC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Ayuda a tener información histórica de campañas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Telefónica</a:t>
            </a: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(2018-09)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8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469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ECED755C-DE14-47A7-B0A8-1CFFECE65668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</p:spTree>
  </p:cSld>
  <p:timing>
    <p:tnLst>
      <p:par>
        <p:cTn id="383" dur="indefinite" restart="never" nodeType="tmRoot">
          <p:childTnLst>
            <p:seq>
              <p:cTn id="384" dur="indefinite" nodeType="mainSeq">
                <p:childTnLst>
                  <p:par>
                    <p:cTn id="385" fill="hold">
                      <p:stCondLst>
                        <p:cond delay="0"/>
                      </p:stCondLst>
                      <p:childTnLst>
                        <p:par>
                          <p:cTn id="386" fill="hold">
                            <p:stCondLst>
                              <p:cond delay="0"/>
                            </p:stCondLst>
                            <p:childTnLst>
                              <p:par>
                                <p:cTn id="38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Discusión al respecto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1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2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473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B73CF83D-8660-421C-8EDA-F94A042E2696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474" name="Imagen 5" descr=""/>
          <p:cNvPicPr/>
          <p:nvPr/>
        </p:nvPicPr>
        <p:blipFill>
          <a:blip r:embed="rId1"/>
          <a:stretch/>
        </p:blipFill>
        <p:spPr>
          <a:xfrm>
            <a:off x="1739880" y="0"/>
            <a:ext cx="8711640" cy="6857640"/>
          </a:xfrm>
          <a:prstGeom prst="rect">
            <a:avLst/>
          </a:prstGeom>
          <a:ln>
            <a:noFill/>
          </a:ln>
        </p:spPr>
      </p:pic>
      <p:pic>
        <p:nvPicPr>
          <p:cNvPr id="475" name="Imagen 6" descr=""/>
          <p:cNvPicPr/>
          <p:nvPr/>
        </p:nvPicPr>
        <p:blipFill>
          <a:blip r:embed="rId2"/>
          <a:stretch/>
        </p:blipFill>
        <p:spPr>
          <a:xfrm>
            <a:off x="240480" y="0"/>
            <a:ext cx="11710800" cy="6857640"/>
          </a:xfrm>
          <a:prstGeom prst="rect">
            <a:avLst/>
          </a:prstGeom>
          <a:ln>
            <a:noFill/>
          </a:ln>
        </p:spPr>
      </p:pic>
      <p:pic>
        <p:nvPicPr>
          <p:cNvPr id="476" name="Imagen 7" descr=""/>
          <p:cNvPicPr/>
          <p:nvPr/>
        </p:nvPicPr>
        <p:blipFill>
          <a:blip r:embed="rId3"/>
          <a:stretch/>
        </p:blipFill>
        <p:spPr>
          <a:xfrm>
            <a:off x="0" y="214200"/>
            <a:ext cx="12191760" cy="6429240"/>
          </a:xfrm>
          <a:prstGeom prst="rect">
            <a:avLst/>
          </a:prstGeom>
          <a:ln>
            <a:noFill/>
          </a:ln>
        </p:spPr>
      </p:pic>
      <p:pic>
        <p:nvPicPr>
          <p:cNvPr id="477" name="Imagen 8" descr=""/>
          <p:cNvPicPr/>
          <p:nvPr/>
        </p:nvPicPr>
        <p:blipFill>
          <a:blip r:embed="rId4"/>
          <a:stretch/>
        </p:blipFill>
        <p:spPr>
          <a:xfrm>
            <a:off x="0" y="151920"/>
            <a:ext cx="12191760" cy="65534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99" dur="indefinite" restart="never" nodeType="tmRoot">
          <p:childTnLst>
            <p:seq>
              <p:cTn id="400" dur="indefinite" nodeType="mainSeq">
                <p:childTnLst>
                  <p:par>
                    <p:cTn id="401" fill="hold">
                      <p:stCondLst>
                        <p:cond delay="indefinite"/>
                      </p:stCondLst>
                      <p:childTnLst>
                        <p:par>
                          <p:cTn id="402" fill="hold">
                            <p:stCondLst>
                              <p:cond delay="0"/>
                            </p:stCondLst>
                            <p:childTnLst>
                              <p:par>
                                <p:cTn id="40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5" fill="hold">
                      <p:stCondLst>
                        <p:cond delay="indefinite"/>
                      </p:stCondLst>
                      <p:childTnLst>
                        <p:par>
                          <p:cTn id="406" fill="hold">
                            <p:stCondLst>
                              <p:cond delay="0"/>
                            </p:stCondLst>
                            <p:childTnLst>
                              <p:par>
                                <p:cTn id="40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MISP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9" name="TextShape 2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480" name="TextShape 3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CEC5D5EC-D95C-4FE9-9327-6B8046BF3119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  <p:pic>
        <p:nvPicPr>
          <p:cNvPr id="481" name="Marcador de contenido 5" descr=""/>
          <p:cNvPicPr/>
          <p:nvPr/>
        </p:nvPicPr>
        <p:blipFill>
          <a:blip r:embed="rId1"/>
          <a:stretch/>
        </p:blipFill>
        <p:spPr>
          <a:xfrm>
            <a:off x="3035520" y="1825560"/>
            <a:ext cx="6120720" cy="4350960"/>
          </a:xfrm>
          <a:prstGeom prst="rect">
            <a:avLst/>
          </a:prstGeom>
          <a:ln w="190440">
            <a:solidFill>
              <a:srgbClr val="ffffff"/>
            </a:solidFill>
            <a:round/>
          </a:ln>
          <a:effectLst>
            <a:outerShdw algn="tl" blurRad="50000" rotWithShape="0">
              <a:srgbClr val="000000">
                <a:alpha val="41000"/>
              </a:srgbClr>
            </a:outerShdw>
          </a:effectLst>
          <a:scene3d>
            <a:camera prst="orthographicFront"/>
            <a:lightRig dir="t" rig="twoP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TextShape 1"/>
          <p:cNvSpPr txBox="1"/>
          <p:nvPr/>
        </p:nvSpPr>
        <p:spPr>
          <a:xfrm>
            <a:off x="213480" y="936360"/>
            <a:ext cx="11795400" cy="7542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i="1" lang="es-CL" sz="4400" spc="-1" strike="noStrike">
                <a:solidFill>
                  <a:srgbClr val="000000"/>
                </a:solidFill>
                <a:latin typeface="Calibri Light"/>
              </a:rPr>
              <a:t>Telefónica</a:t>
            </a:r>
            <a:endParaRPr b="0" lang="es-C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3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MISP con más de 500 investigaciones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800" spc="-1" strike="noStrike">
                <a:solidFill>
                  <a:srgbClr val="000000"/>
                </a:solidFill>
                <a:latin typeface="Calibri"/>
              </a:rPr>
              <a:t>Equipo de Laboratorio de Investigación</a:t>
            </a:r>
            <a:endParaRPr b="0" lang="es-C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Monitoreo de amenazas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CL" sz="2400" spc="-1" strike="noStrike">
                <a:solidFill>
                  <a:srgbClr val="000000"/>
                </a:solidFill>
                <a:latin typeface="Calibri"/>
              </a:rPr>
              <a:t>Investigación de amenazas avanzadas</a:t>
            </a:r>
            <a:endParaRPr b="0" lang="es-CL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4" name="TextShape 3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Ricardo Monreal - ricardo.monreal@telefonica.com Laboratorio de Investigación – Telefónica Empresas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485" name="TextShape 4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0EC7938C-9E43-4510-AFC6-F5B57DCA2C12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n-US" sz="1200" spc="-1" strike="noStrike">
              <a:latin typeface="Times New Roman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Presentación Telefónica</Template>
  <TotalTime>248</TotalTime>
  <Application>LibreOffice/6.0.5.2$Windows_X86_64 LibreOffice_project/54c8cbb85f300ac59db32fe8a675ff7683cd5a16</Application>
  <Words>2254</Words>
  <Paragraphs>441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2019-04-23T21:16:24Z</dcterms:created>
  <dc:creator>RICARDO ANDRES MONREAL LLOP</dc:creator>
  <dc:description/>
  <dc:language>en-US</dc:language>
  <cp:lastModifiedBy/>
  <dcterms:modified xsi:type="dcterms:W3CDTF">2019-06-08T21:30:43Z</dcterms:modified>
  <cp:revision>33</cp:revision>
  <dc:subject/>
  <dc:title>Malware en Chile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Panorámica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63</vt:i4>
  </property>
</Properties>
</file>